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76" r:id="rId3"/>
    <p:sldId id="277" r:id="rId4"/>
    <p:sldId id="279" r:id="rId5"/>
    <p:sldId id="278" r:id="rId6"/>
    <p:sldId id="275" r:id="rId7"/>
    <p:sldId id="286" r:id="rId8"/>
    <p:sldId id="287" r:id="rId9"/>
    <p:sldId id="288" r:id="rId10"/>
    <p:sldId id="280" r:id="rId11"/>
    <p:sldId id="281" r:id="rId12"/>
    <p:sldId id="283" r:id="rId13"/>
    <p:sldId id="282" r:id="rId14"/>
    <p:sldId id="284" r:id="rId15"/>
    <p:sldId id="285" r:id="rId16"/>
    <p:sldId id="273" r:id="rId17"/>
    <p:sldId id="274"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4" autoAdjust="0"/>
    <p:restoredTop sz="94624" autoAdjust="0"/>
  </p:normalViewPr>
  <p:slideViewPr>
    <p:cSldViewPr>
      <p:cViewPr varScale="1">
        <p:scale>
          <a:sx n="69" d="100"/>
          <a:sy n="69" d="100"/>
        </p:scale>
        <p:origin x="-140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474E290-B368-43C4-A3C7-FD68E24F02FA}" type="datetimeFigureOut">
              <a:rPr lang="en-US" smtClean="0"/>
              <a:pPr/>
              <a:t>12/15/2016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7E4C689-838A-4806-AE8B-6C06EBEFA952}"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C6262FA-85D8-4146-8872-0F34634D5395}"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23471-20C7-4F90-8629-070BCD8C0092}"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46D2FD4-23A5-4368-8FB3-B717ADB597B8}"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A6459F-FDD8-4CFD-941E-BACDE23A79AF}"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8238969-B54E-4424-AE3F-0EDD8EF42040}" type="datetime1">
              <a:rPr lang="en-US" smtClean="0"/>
              <a:pPr/>
              <a:t>12/15/2016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DFD14C3-C7D2-4E66-B66C-9DF937646971}"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81D0AC9-EE43-40CC-AC3A-2CDE3337044B}" type="datetime1">
              <a:rPr lang="en-US" smtClean="0"/>
              <a:pPr/>
              <a:t>12/15/2016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F30B6BC-8B24-4677-B055-8210704DF987}" type="datetime1">
              <a:rPr lang="en-US" smtClean="0"/>
              <a:pPr/>
              <a:t>12/15/2016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DFE134-3D4B-43E7-A96B-4DD4B37331FF}" type="datetime1">
              <a:rPr lang="en-US" smtClean="0"/>
              <a:pPr/>
              <a:t>12/15/2016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132B685-5DC5-4E78-ADB4-0A1E4037C76E}"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5D6DF56-55CA-4389-93C2-A1452EC9DC6B}" type="datetime1">
              <a:rPr lang="en-US" smtClean="0"/>
              <a:pPr/>
              <a:t>12/15/2016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4F3955-F87A-4BE2-A11F-0FD65C90C809}" type="datetime1">
              <a:rPr lang="en-US" smtClean="0"/>
              <a:pPr/>
              <a:t>12/15/2016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 name="Picture 14" descr="final_color.jpg"/>
          <p:cNvPicPr>
            <a:picLocks noChangeAspect="1"/>
          </p:cNvPicPr>
          <p:nvPr/>
        </p:nvPicPr>
        <p:blipFill>
          <a:blip r:embed="rId2" cstate="print"/>
          <a:stretch>
            <a:fillRect/>
          </a:stretch>
        </p:blipFill>
        <p:spPr>
          <a:xfrm>
            <a:off x="0" y="0"/>
            <a:ext cx="1447800" cy="685800"/>
          </a:xfrm>
          <a:prstGeom prst="rect">
            <a:avLst/>
          </a:prstGeom>
        </p:spPr>
      </p:pic>
      <p:sp>
        <p:nvSpPr>
          <p:cNvPr id="4" name="Title 1"/>
          <p:cNvSpPr>
            <a:spLocks noGrp="1"/>
          </p:cNvSpPr>
          <p:nvPr>
            <p:ph type="ctrTitle"/>
          </p:nvPr>
        </p:nvSpPr>
        <p:spPr>
          <a:xfrm>
            <a:off x="621506" y="609601"/>
            <a:ext cx="7772400" cy="457200"/>
          </a:xfrm>
        </p:spPr>
        <p:txBody>
          <a:bodyPr>
            <a:normAutofit fontScale="90000"/>
          </a:bodyPr>
          <a:lstStyle/>
          <a:p>
            <a:r>
              <a:rPr lang="en-US" sz="1800" dirty="0" smtClean="0">
                <a:solidFill>
                  <a:srgbClr val="002060"/>
                </a:solidFill>
                <a:latin typeface="Book Antiqua" panose="02040602050305030304" pitchFamily="18" charset="0"/>
              </a:rPr>
              <a:t>Development of master curricula for natural disasters risk management in Western Balkan countries</a:t>
            </a:r>
            <a:endParaRPr lang="bs-Latn-BA" sz="1800" dirty="0">
              <a:solidFill>
                <a:srgbClr val="002060"/>
              </a:solidFill>
              <a:latin typeface="Book Antiqua" panose="02040602050305030304" pitchFamily="18" charset="0"/>
            </a:endParaRPr>
          </a:p>
        </p:txBody>
      </p:sp>
      <p:sp>
        <p:nvSpPr>
          <p:cNvPr id="5" name="Subtitle 2"/>
          <p:cNvSpPr>
            <a:spLocks noGrp="1"/>
          </p:cNvSpPr>
          <p:nvPr>
            <p:ph type="subTitle" idx="1"/>
          </p:nvPr>
        </p:nvSpPr>
        <p:spPr>
          <a:xfrm>
            <a:off x="1371600" y="1524000"/>
            <a:ext cx="6400800" cy="1143000"/>
          </a:xfrm>
        </p:spPr>
        <p:txBody>
          <a:bodyPr>
            <a:normAutofit/>
          </a:bodyPr>
          <a:lstStyle/>
          <a:p>
            <a:r>
              <a:rPr lang="sr-Latn-BA" dirty="0" smtClean="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rPr>
              <a:t>WP8 Project management</a:t>
            </a:r>
            <a:endParaRPr lang="bs-Latn-BA" dirty="0">
              <a:solidFill>
                <a:schemeClr val="accent1">
                  <a:lumMod val="50000"/>
                </a:schemeClr>
              </a:solidFill>
              <a:effectLst>
                <a:outerShdw blurRad="38100" dist="38100" dir="2700000" algn="tl">
                  <a:srgbClr val="000000">
                    <a:alpha val="43137"/>
                  </a:srgbClr>
                </a:outerShdw>
              </a:effectLst>
              <a:latin typeface="Book Antiqua" panose="02040602050305030304" pitchFamily="18" charset="0"/>
            </a:endParaRPr>
          </a:p>
        </p:txBody>
      </p:sp>
      <p:cxnSp>
        <p:nvCxnSpPr>
          <p:cNvPr id="7" name="Straight Connector 6"/>
          <p:cNvCxnSpPr/>
          <p:nvPr/>
        </p:nvCxnSpPr>
        <p:spPr>
          <a:xfrm>
            <a:off x="0" y="10668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sp>
        <p:nvSpPr>
          <p:cNvPr id="8" name="Title 1"/>
          <p:cNvSpPr txBox="1">
            <a:spLocks/>
          </p:cNvSpPr>
          <p:nvPr/>
        </p:nvSpPr>
        <p:spPr>
          <a:xfrm>
            <a:off x="685800" y="2667000"/>
            <a:ext cx="7772400" cy="8382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smtClean="0">
                <a:solidFill>
                  <a:srgbClr val="002060"/>
                </a:solidFill>
                <a:latin typeface="Book Antiqua" panose="02040602050305030304" pitchFamily="18" charset="0"/>
              </a:rPr>
              <a:t>Milan </a:t>
            </a:r>
            <a:r>
              <a:rPr lang="sr-Latn-BA" sz="1800" dirty="0" smtClean="0">
                <a:solidFill>
                  <a:srgbClr val="002060"/>
                </a:solidFill>
                <a:latin typeface="Book Antiqua" panose="02040602050305030304" pitchFamily="18" charset="0"/>
              </a:rPr>
              <a:t>Gocić</a:t>
            </a:r>
          </a:p>
          <a:p>
            <a:r>
              <a:rPr lang="sr-Latn-BA" sz="1800" dirty="0" smtClean="0">
                <a:solidFill>
                  <a:srgbClr val="002060"/>
                </a:solidFill>
                <a:latin typeface="Book Antiqua" panose="02040602050305030304" pitchFamily="18" charset="0"/>
              </a:rPr>
              <a:t>University of Niš</a:t>
            </a:r>
            <a:endParaRPr lang="bs-Latn-BA" sz="1800" dirty="0">
              <a:solidFill>
                <a:srgbClr val="002060"/>
              </a:solidFill>
              <a:latin typeface="Book Antiqua" panose="02040602050305030304" pitchFamily="18" charset="0"/>
            </a:endParaRPr>
          </a:p>
        </p:txBody>
      </p:sp>
      <p:sp>
        <p:nvSpPr>
          <p:cNvPr id="9" name="Title 1"/>
          <p:cNvSpPr txBox="1">
            <a:spLocks/>
          </p:cNvSpPr>
          <p:nvPr/>
        </p:nvSpPr>
        <p:spPr>
          <a:xfrm>
            <a:off x="685800" y="4953000"/>
            <a:ext cx="77724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sr-Latn-BA" sz="1800" dirty="0" smtClean="0">
                <a:solidFill>
                  <a:srgbClr val="002060"/>
                </a:solidFill>
                <a:latin typeface="Book Antiqua" panose="02040602050305030304" pitchFamily="18" charset="0"/>
              </a:rPr>
              <a:t>Kick-off meeting/ 16</a:t>
            </a:r>
            <a:r>
              <a:rPr lang="en-GB" sz="1800" baseline="30000" smtClean="0">
                <a:solidFill>
                  <a:srgbClr val="002060"/>
                </a:solidFill>
                <a:latin typeface="Book Antiqua" panose="02040602050305030304" pitchFamily="18" charset="0"/>
              </a:rPr>
              <a:t>th</a:t>
            </a:r>
            <a:r>
              <a:rPr lang="sr-Latn-BA" sz="1800" smtClean="0">
                <a:solidFill>
                  <a:srgbClr val="002060"/>
                </a:solidFill>
                <a:latin typeface="Book Antiqua" panose="02040602050305030304" pitchFamily="18" charset="0"/>
              </a:rPr>
              <a:t> </a:t>
            </a:r>
            <a:r>
              <a:rPr lang="sr-Latn-BA" sz="1800" dirty="0" smtClean="0">
                <a:solidFill>
                  <a:srgbClr val="002060"/>
                </a:solidFill>
                <a:latin typeface="Book Antiqua" panose="02040602050305030304" pitchFamily="18" charset="0"/>
              </a:rPr>
              <a:t>December 2016</a:t>
            </a:r>
            <a:endParaRPr lang="bs-Latn-BA" sz="1800" dirty="0">
              <a:solidFill>
                <a:srgbClr val="002060"/>
              </a:solidFill>
              <a:latin typeface="Book Antiqua" panose="02040602050305030304" pitchFamily="18" charset="0"/>
            </a:endParaRPr>
          </a:p>
        </p:txBody>
      </p:sp>
      <p:sp>
        <p:nvSpPr>
          <p:cNvPr id="10" name="Title 1"/>
          <p:cNvSpPr txBox="1">
            <a:spLocks/>
          </p:cNvSpPr>
          <p:nvPr/>
        </p:nvSpPr>
        <p:spPr>
          <a:xfrm>
            <a:off x="3352800" y="3733800"/>
            <a:ext cx="2325688" cy="12954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endParaRPr lang="bs-Latn-BA" sz="1800" dirty="0">
              <a:solidFill>
                <a:srgbClr val="002060"/>
              </a:solidFill>
              <a:latin typeface="Book Antiqua" panose="02040602050305030304" pitchFamily="18" charset="0"/>
            </a:endParaRPr>
          </a:p>
        </p:txBody>
      </p:sp>
      <p:sp>
        <p:nvSpPr>
          <p:cNvPr id="11" name="Text Box 2"/>
          <p:cNvSpPr txBox="1">
            <a:spLocks noChangeArrowheads="1"/>
          </p:cNvSpPr>
          <p:nvPr/>
        </p:nvSpPr>
        <p:spPr bwMode="auto">
          <a:xfrm>
            <a:off x="0" y="6057781"/>
            <a:ext cx="9144000" cy="800219"/>
          </a:xfrm>
          <a:prstGeom prst="rect">
            <a:avLst/>
          </a:prstGeom>
          <a:solidFill>
            <a:schemeClr val="accent6">
              <a:lumMod val="20000"/>
              <a:lumOff val="80000"/>
            </a:schemeClr>
          </a:solidFill>
          <a:ln w="9525">
            <a:solidFill>
              <a:srgbClr val="FF0000"/>
            </a:solidFill>
            <a:miter lim="800000"/>
            <a:headEnd/>
            <a:tailEnd/>
          </a:ln>
        </p:spPr>
        <p:txBody>
          <a:bodyPr rot="0" vert="horz" wrap="square" lIns="91440" tIns="45720" rIns="91440" bIns="45720" anchor="t" anchorCtr="0">
            <a:spAutoFit/>
          </a:bodyPr>
          <a:lstStyle/>
          <a:p>
            <a:pPr algn="ctr">
              <a:spcAft>
                <a:spcPts val="0"/>
              </a:spcAft>
            </a:pPr>
            <a:r>
              <a:rPr lang="en-US" sz="1200" dirty="0">
                <a:effectLst/>
                <a:latin typeface="Book Antiqua"/>
                <a:ea typeface="Calibri"/>
                <a:cs typeface="Times New Roman"/>
              </a:rPr>
              <a:t>Project number:  </a:t>
            </a:r>
            <a:r>
              <a:rPr lang="sr-Latn-RS" sz="1200" smtClean="0">
                <a:effectLst/>
                <a:latin typeface="Book Antiqua"/>
                <a:ea typeface="Calibri"/>
                <a:cs typeface="Times New Roman"/>
              </a:rPr>
              <a:t>5</a:t>
            </a:r>
            <a:r>
              <a:rPr lang="en-US" sz="1200" smtClean="0">
                <a:latin typeface="Book Antiqua"/>
                <a:ea typeface="Calibri"/>
                <a:cs typeface="Times New Roman"/>
              </a:rPr>
              <a:t>73806-EPP-1-2016-1-RS-EPPKA2-CBHE-JP</a:t>
            </a:r>
            <a:endParaRPr lang="bs-Latn-BA" sz="1200" dirty="0">
              <a:latin typeface="Book Antiqua"/>
              <a:ea typeface="Calibri"/>
              <a:cs typeface="Times New Roman"/>
            </a:endParaRPr>
          </a:p>
          <a:p>
            <a:pPr>
              <a:spcAft>
                <a:spcPts val="0"/>
              </a:spcAft>
            </a:pPr>
            <a:r>
              <a:rPr lang="en-US" sz="1200" dirty="0">
                <a:effectLst/>
                <a:latin typeface="Book Antiqua"/>
                <a:ea typeface="Calibri"/>
                <a:cs typeface="Times New Roman"/>
              </a:rPr>
              <a:t> </a:t>
            </a:r>
            <a:endParaRPr lang="bs-Latn-BA" sz="1200" dirty="0">
              <a:effectLst/>
              <a:latin typeface="Book Antiqua"/>
              <a:ea typeface="Calibri"/>
              <a:cs typeface="Times New Roman"/>
            </a:endParaRPr>
          </a:p>
          <a:p>
            <a:pPr algn="just">
              <a:spcAft>
                <a:spcPts val="0"/>
              </a:spcAft>
            </a:pPr>
            <a:r>
              <a:rPr lang="bs-Latn-BA" sz="1100" i="1" dirty="0">
                <a:effectLst/>
                <a:latin typeface="Book Antiqua"/>
                <a:ea typeface="Calibri"/>
                <a:cs typeface="Times New Roman"/>
              </a:rPr>
              <a:t>"This project has been funded with support from the European Commission. This publication </a:t>
            </a:r>
            <a:r>
              <a:rPr lang="bs-Latn-BA" sz="1100" i="1" dirty="0" smtClean="0">
                <a:effectLst/>
                <a:latin typeface="Book Antiqua"/>
                <a:ea typeface="Calibri"/>
                <a:cs typeface="Times New Roman"/>
              </a:rPr>
              <a:t>reflects </a:t>
            </a:r>
            <a:r>
              <a:rPr lang="bs-Latn-BA" sz="1100" i="1" dirty="0">
                <a:effectLst/>
                <a:latin typeface="Book Antiqua"/>
                <a:ea typeface="Calibri"/>
                <a:cs typeface="Times New Roman"/>
              </a:rPr>
              <a:t>the views only of the author, and the Commission cannot be held responsible for any use which may be made of the information contained therein"</a:t>
            </a:r>
            <a:endParaRPr lang="bs-Latn-BA" sz="1200" dirty="0">
              <a:effectLst/>
              <a:latin typeface="Book Antiqua"/>
              <a:ea typeface="Calibri"/>
              <a:cs typeface="Times New Roman"/>
            </a:endParaRPr>
          </a:p>
        </p:txBody>
      </p:sp>
      <p:pic>
        <p:nvPicPr>
          <p:cNvPr id="12" name="Picture 11" descr="http://rewbc.ni.ac.rs/wp-content/uploads/2016/02/University-NIS.png"/>
          <p:cNvPicPr/>
          <p:nvPr/>
        </p:nvPicPr>
        <p:blipFill>
          <a:blip r:embed="rId3" cstate="print"/>
          <a:srcRect/>
          <a:stretch>
            <a:fillRect/>
          </a:stretch>
        </p:blipFill>
        <p:spPr bwMode="auto">
          <a:xfrm>
            <a:off x="3962400" y="3810000"/>
            <a:ext cx="1143000" cy="1066800"/>
          </a:xfrm>
          <a:prstGeom prst="rect">
            <a:avLst/>
          </a:prstGeom>
          <a:noFill/>
          <a:ln w="9525">
            <a:noFill/>
            <a:miter lim="800000"/>
            <a:headEnd/>
            <a:tailEnd/>
          </a:ln>
        </p:spPr>
      </p:pic>
      <p:pic>
        <p:nvPicPr>
          <p:cNvPr id="16" name="Picture 15" descr="eu_flag_co_funded_pos_[rgb]_right.jpg"/>
          <p:cNvPicPr/>
          <p:nvPr/>
        </p:nvPicPr>
        <p:blipFill>
          <a:blip r:embed="rId4"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Financial Management</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buNone/>
            </a:pPr>
            <a:r>
              <a:rPr lang="sr-Latn-RS" sz="2400" dirty="0" smtClean="0"/>
              <a:t>Pre-financings (First and Second pre financing):</a:t>
            </a:r>
            <a:r>
              <a:rPr lang="en-US" sz="2400" dirty="0" smtClean="0"/>
              <a:t> </a:t>
            </a:r>
            <a:endParaRPr lang="sr-Latn-RS" sz="2400" dirty="0" smtClean="0"/>
          </a:p>
          <a:p>
            <a:pPr algn="just"/>
            <a:r>
              <a:rPr lang="sr-Latn-RS" sz="2400" b="1" dirty="0" smtClean="0"/>
              <a:t>first </a:t>
            </a:r>
            <a:r>
              <a:rPr lang="en-US" sz="2400" b="1" dirty="0" smtClean="0"/>
              <a:t>pre-financing payment </a:t>
            </a:r>
            <a:r>
              <a:rPr lang="en-US" sz="2400" dirty="0" smtClean="0"/>
              <a:t>of 50% of the maximum amount specified in Article I.3 of the </a:t>
            </a:r>
            <a:r>
              <a:rPr lang="sr-Latn-RS" sz="2400" dirty="0" smtClean="0"/>
              <a:t>Grant </a:t>
            </a:r>
            <a:r>
              <a:rPr lang="en-US" sz="2400" dirty="0" smtClean="0"/>
              <a:t>Agreement will be paid to the coordinator.</a:t>
            </a:r>
            <a:endParaRPr lang="sr-Latn-RS" sz="2400" dirty="0" smtClean="0"/>
          </a:p>
          <a:p>
            <a:pPr algn="just"/>
            <a:r>
              <a:rPr lang="en-US" sz="2400" b="1" dirty="0" smtClean="0"/>
              <a:t>second pre-financing payment</a:t>
            </a:r>
            <a:r>
              <a:rPr lang="en-US" sz="2400" dirty="0" smtClean="0"/>
              <a:t> of 40% of the maximum amount specified in Article I.3 shall be paid to the coordinator, subject to the following conditions: </a:t>
            </a:r>
            <a:endParaRPr lang="sr-Latn-RS" sz="2400" dirty="0" smtClean="0"/>
          </a:p>
          <a:p>
            <a:pPr lvl="1" algn="just"/>
            <a:r>
              <a:rPr lang="en-US" sz="2000" dirty="0" smtClean="0"/>
              <a:t>having used at least 70% of the previous pre-financing </a:t>
            </a:r>
            <a:r>
              <a:rPr lang="en-US" sz="2000" dirty="0" err="1" smtClean="0"/>
              <a:t>instalment</a:t>
            </a:r>
            <a:r>
              <a:rPr lang="en-US" sz="2000" dirty="0" smtClean="0"/>
              <a:t> paid;</a:t>
            </a:r>
            <a:endParaRPr lang="sr-Latn-RS" sz="2000" dirty="0" smtClean="0"/>
          </a:p>
          <a:p>
            <a:pPr lvl="1" algn="just"/>
            <a:r>
              <a:rPr lang="en-US" sz="2000" dirty="0" smtClean="0"/>
              <a:t>the receipt of the "Statement of the costs incurred" and "Request for payment" as specified in Annex VI of the </a:t>
            </a:r>
            <a:r>
              <a:rPr lang="sr-Latn-RS" sz="2000" dirty="0" smtClean="0"/>
              <a:t>Grant </a:t>
            </a:r>
            <a:r>
              <a:rPr lang="en-US" sz="2000" dirty="0" smtClean="0"/>
              <a:t>Agreement; </a:t>
            </a:r>
            <a:endParaRPr lang="sr-Latn-RS" sz="2000" dirty="0" smtClean="0"/>
          </a:p>
          <a:p>
            <a:pPr lvl="1" algn="just"/>
            <a:r>
              <a:rPr lang="en-US" sz="2000" dirty="0" smtClean="0"/>
              <a:t>the receipt of a progress report on implementation of the action as specified in Annex V of the </a:t>
            </a:r>
            <a:r>
              <a:rPr lang="sr-Latn-RS" sz="2000" dirty="0" smtClean="0"/>
              <a:t>Grant </a:t>
            </a:r>
            <a:r>
              <a:rPr lang="en-US" sz="2000" dirty="0" smtClean="0"/>
              <a:t>Agreement. </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en-US" sz="4000" b="1" dirty="0" smtClean="0">
                <a:solidFill>
                  <a:schemeClr val="tx2">
                    <a:lumMod val="60000"/>
                    <a:lumOff val="40000"/>
                  </a:schemeClr>
                </a:solidFill>
              </a:rPr>
              <a:t>Reporting obligations/modalities </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400" b="1" dirty="0" smtClean="0"/>
              <a:t>Reporting is a contractual obligation that has to be fulfilled by all the beneficiaries. </a:t>
            </a:r>
            <a:endParaRPr lang="sr-Latn-RS" sz="2400" b="1" dirty="0" smtClean="0"/>
          </a:p>
          <a:p>
            <a:pPr algn="just"/>
            <a:r>
              <a:rPr lang="en-US" sz="2400" dirty="0" smtClean="0"/>
              <a:t>Although it is the </a:t>
            </a:r>
            <a:r>
              <a:rPr lang="en-US" sz="2400" b="1" dirty="0" smtClean="0"/>
              <a:t>coordinator's responsibility </a:t>
            </a:r>
            <a:r>
              <a:rPr lang="en-US" sz="2400" dirty="0" smtClean="0"/>
              <a:t>to submit the reports and their mandatory supporting documents </a:t>
            </a:r>
            <a:r>
              <a:rPr lang="en-US" sz="2400" b="1" dirty="0" smtClean="0"/>
              <a:t>in due time</a:t>
            </a:r>
            <a:r>
              <a:rPr lang="en-US" sz="2400" dirty="0" smtClean="0"/>
              <a:t>, the completion of the reports and the validation of the information they contain is a </a:t>
            </a:r>
            <a:r>
              <a:rPr lang="en-US" sz="2400" b="1" dirty="0" smtClean="0"/>
              <a:t>responsibility that falls under each of the beneficiaries that compose the project partnership</a:t>
            </a:r>
            <a:r>
              <a:rPr lang="en-US" sz="2400" dirty="0" smtClean="0"/>
              <a:t>. </a:t>
            </a:r>
            <a:endParaRPr lang="sr-Latn-RS" sz="2400" dirty="0" smtClean="0"/>
          </a:p>
          <a:p>
            <a:pPr algn="just"/>
            <a:r>
              <a:rPr lang="en-US" sz="2400" dirty="0" smtClean="0"/>
              <a:t>In case the coordinator </a:t>
            </a:r>
            <a:r>
              <a:rPr lang="en-US" sz="2400" b="1" dirty="0" smtClean="0"/>
              <a:t>fails definitively to submit the project reports and the related required supporting documents</a:t>
            </a:r>
            <a:r>
              <a:rPr lang="en-US" sz="2400" dirty="0" smtClean="0"/>
              <a:t>, the Agency shall recover any amount already paid and if applicable, </a:t>
            </a:r>
            <a:r>
              <a:rPr lang="en-US" sz="2400" b="1" dirty="0" smtClean="0"/>
              <a:t>apply financial penalties of between 2% and 10% of the value of the grant </a:t>
            </a:r>
            <a:r>
              <a:rPr lang="en-US" sz="2400" dirty="0" smtClean="0"/>
              <a:t>as stipulated under Article II.17.1 of the </a:t>
            </a:r>
            <a:r>
              <a:rPr lang="sr-Latn-RS" sz="2400" dirty="0" smtClean="0"/>
              <a:t>Grant </a:t>
            </a:r>
            <a:r>
              <a:rPr lang="en-US" sz="2400" dirty="0" smtClean="0"/>
              <a:t>Agreement.</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579438"/>
          </a:xfrm>
        </p:spPr>
        <p:txBody>
          <a:bodyPr>
            <a:noAutofit/>
          </a:bodyPr>
          <a:lstStyle/>
          <a:p>
            <a:r>
              <a:rPr lang="en-US" sz="3800" b="1" dirty="0" smtClean="0">
                <a:solidFill>
                  <a:schemeClr val="tx2">
                    <a:lumMod val="60000"/>
                    <a:lumOff val="40000"/>
                  </a:schemeClr>
                </a:solidFill>
              </a:rPr>
              <a:t>Progress report on the implementation of the </a:t>
            </a:r>
            <a:r>
              <a:rPr lang="en-US" sz="3800" b="1" dirty="0" err="1" smtClean="0">
                <a:solidFill>
                  <a:schemeClr val="tx2">
                    <a:lumMod val="60000"/>
                    <a:lumOff val="40000"/>
                  </a:schemeClr>
                </a:solidFill>
              </a:rPr>
              <a:t>actio</a:t>
            </a:r>
            <a:r>
              <a:rPr lang="sr-Latn-RS" sz="3800" b="1" dirty="0" smtClean="0">
                <a:solidFill>
                  <a:schemeClr val="tx2">
                    <a:lumMod val="60000"/>
                    <a:lumOff val="40000"/>
                  </a:schemeClr>
                </a:solidFill>
              </a:rPr>
              <a:t>n</a:t>
            </a:r>
            <a:endParaRPr lang="en-US" sz="3800" b="1" dirty="0">
              <a:solidFill>
                <a:schemeClr val="tx2">
                  <a:lumMod val="60000"/>
                  <a:lumOff val="40000"/>
                </a:schemeClr>
              </a:solidFill>
            </a:endParaRPr>
          </a:p>
        </p:txBody>
      </p:sp>
      <p:sp>
        <p:nvSpPr>
          <p:cNvPr id="3" name="Content Placeholder 2"/>
          <p:cNvSpPr>
            <a:spLocks noGrp="1"/>
          </p:cNvSpPr>
          <p:nvPr>
            <p:ph idx="1"/>
          </p:nvPr>
        </p:nvSpPr>
        <p:spPr>
          <a:xfrm>
            <a:off x="457200" y="1874837"/>
            <a:ext cx="8229600" cy="4525963"/>
          </a:xfrm>
        </p:spPr>
        <p:txBody>
          <a:bodyPr>
            <a:noAutofit/>
          </a:bodyPr>
          <a:lstStyle/>
          <a:p>
            <a:pPr algn="just"/>
            <a:r>
              <a:rPr lang="en-US" sz="2400" dirty="0" smtClean="0"/>
              <a:t>The </a:t>
            </a:r>
            <a:r>
              <a:rPr lang="en-US" sz="2400" b="1" dirty="0" smtClean="0"/>
              <a:t>progress report on the implementation of the action </a:t>
            </a:r>
            <a:r>
              <a:rPr lang="en-US" sz="2400" dirty="0" smtClean="0"/>
              <a:t>will have to be submitted half way through the eligibility period </a:t>
            </a:r>
            <a:r>
              <a:rPr lang="sr-Latn-RS" sz="2400" dirty="0" smtClean="0"/>
              <a:t>i.e. </a:t>
            </a:r>
            <a:r>
              <a:rPr lang="en-US" sz="2400" dirty="0" smtClean="0"/>
              <a:t>on </a:t>
            </a:r>
            <a:r>
              <a:rPr lang="en-US" sz="2400" b="1" dirty="0" smtClean="0"/>
              <a:t>14/04/201</a:t>
            </a:r>
            <a:r>
              <a:rPr lang="sr-Latn-RS" sz="2400" b="1" dirty="0" smtClean="0"/>
              <a:t>8</a:t>
            </a:r>
            <a:r>
              <a:rPr lang="en-US" sz="2400" dirty="0" smtClean="0"/>
              <a:t> at the latest</a:t>
            </a:r>
            <a:r>
              <a:rPr lang="sr-Latn-RS" sz="2400" dirty="0" smtClean="0"/>
              <a:t>.</a:t>
            </a:r>
          </a:p>
          <a:p>
            <a:pPr algn="just"/>
            <a:r>
              <a:rPr lang="en-US" sz="2400" dirty="0" smtClean="0"/>
              <a:t>I</a:t>
            </a:r>
            <a:r>
              <a:rPr lang="sr-Latn-RS" sz="2400" dirty="0" smtClean="0"/>
              <a:t>t </a:t>
            </a:r>
            <a:r>
              <a:rPr lang="en-US" sz="2400" dirty="0" smtClean="0"/>
              <a:t>consist</a:t>
            </a:r>
            <a:r>
              <a:rPr lang="sr-Latn-RS" sz="2400" dirty="0" smtClean="0"/>
              <a:t>s</a:t>
            </a:r>
            <a:r>
              <a:rPr lang="en-US" sz="2400" dirty="0" smtClean="0"/>
              <a:t> of the following: </a:t>
            </a:r>
            <a:endParaRPr lang="sr-Latn-RS" sz="2400" dirty="0" smtClean="0"/>
          </a:p>
          <a:p>
            <a:pPr lvl="1" algn="just"/>
            <a:r>
              <a:rPr lang="en-US" sz="2100" b="1" dirty="0" smtClean="0"/>
              <a:t>Technical report on the implementation of the project</a:t>
            </a:r>
            <a:r>
              <a:rPr lang="en-US" sz="2100" dirty="0" smtClean="0"/>
              <a:t> (description of the progress made, statistics and indicators, tables of achieved/planned outcomes, etc.)</a:t>
            </a:r>
            <a:endParaRPr lang="sr-Latn-RS" sz="2100" dirty="0" smtClean="0"/>
          </a:p>
          <a:p>
            <a:pPr lvl="1" algn="just"/>
            <a:r>
              <a:rPr lang="en-US" sz="2100" b="1" dirty="0" smtClean="0"/>
              <a:t>Summary report for publication</a:t>
            </a:r>
            <a:endParaRPr lang="sr-Latn-RS" sz="2100" dirty="0" smtClean="0"/>
          </a:p>
          <a:p>
            <a:pPr lvl="1" algn="just"/>
            <a:r>
              <a:rPr lang="sr-Latn-RS" sz="2100" b="1" dirty="0" smtClean="0"/>
              <a:t>S</a:t>
            </a:r>
            <a:r>
              <a:rPr lang="en-US" sz="2100" b="1" dirty="0" err="1" smtClean="0"/>
              <a:t>tatement</a:t>
            </a:r>
            <a:r>
              <a:rPr lang="en-US" sz="2100" b="1" dirty="0" smtClean="0"/>
              <a:t> of the costs incurred</a:t>
            </a:r>
            <a:r>
              <a:rPr lang="en-US" sz="2100" dirty="0" smtClean="0"/>
              <a:t> </a:t>
            </a:r>
            <a:r>
              <a:rPr lang="en-US" sz="2100" b="1" dirty="0" smtClean="0"/>
              <a:t>('intermediate Financial Statement‘)</a:t>
            </a:r>
            <a:endParaRPr lang="sr-Latn-RS" sz="2100" b="1" dirty="0" smtClean="0"/>
          </a:p>
          <a:p>
            <a:pPr lvl="1" algn="just"/>
            <a:r>
              <a:rPr lang="en-US" sz="2100" b="1" dirty="0" smtClean="0"/>
              <a:t>Request for payment of the second pre-financing</a:t>
            </a:r>
            <a:r>
              <a:rPr lang="sr-Latn-RS" sz="2100" b="1" dirty="0" smtClean="0"/>
              <a:t> </a:t>
            </a:r>
            <a:r>
              <a:rPr lang="en-US" sz="2100" dirty="0" smtClean="0"/>
              <a:t>(to be submitted only when 70% of the first pre-financing has been spent)</a:t>
            </a:r>
            <a:endParaRPr lang="en-US" sz="21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en-US" sz="4000" b="1" dirty="0" smtClean="0">
                <a:solidFill>
                  <a:schemeClr val="tx2">
                    <a:lumMod val="60000"/>
                    <a:lumOff val="40000"/>
                  </a:schemeClr>
                </a:solidFill>
              </a:rPr>
              <a:t>Request for the second pre-financing  </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400" dirty="0" smtClean="0"/>
              <a:t>The coordinator can submit together with the "</a:t>
            </a:r>
            <a:r>
              <a:rPr lang="en-US" sz="2400" b="1" dirty="0" smtClean="0"/>
              <a:t>Technical report on the implementation of the project</a:t>
            </a:r>
            <a:r>
              <a:rPr lang="en-US" sz="2400" dirty="0" smtClean="0"/>
              <a:t>" the "</a:t>
            </a:r>
            <a:r>
              <a:rPr lang="en-US" sz="2400" b="1" dirty="0" smtClean="0"/>
              <a:t>Request for payment</a:t>
            </a:r>
            <a:r>
              <a:rPr lang="en-US" sz="2400" dirty="0" smtClean="0"/>
              <a:t>" of the second pre-financing as specified in Annex VI of the </a:t>
            </a:r>
            <a:r>
              <a:rPr lang="sr-Latn-RS" sz="2400" dirty="0" smtClean="0"/>
              <a:t>Grant </a:t>
            </a:r>
            <a:r>
              <a:rPr lang="en-US" sz="2400" dirty="0" smtClean="0"/>
              <a:t>Agreement </a:t>
            </a:r>
            <a:r>
              <a:rPr lang="en-US" sz="2400" b="1" dirty="0" smtClean="0"/>
              <a:t>in case 70% of the previous pre-financing </a:t>
            </a:r>
            <a:r>
              <a:rPr lang="en-US" sz="2400" b="1" dirty="0" err="1" smtClean="0"/>
              <a:t>instalment</a:t>
            </a:r>
            <a:r>
              <a:rPr lang="en-US" sz="2400" b="1" dirty="0" smtClean="0"/>
              <a:t> has been used</a:t>
            </a:r>
            <a:r>
              <a:rPr lang="en-US" sz="2400" dirty="0" smtClean="0"/>
              <a:t>.</a:t>
            </a:r>
            <a:endParaRPr lang="sr-Latn-RS" sz="2400" dirty="0" smtClean="0"/>
          </a:p>
          <a:p>
            <a:pPr algn="just"/>
            <a:endParaRPr lang="sr-Latn-RS" sz="2400" dirty="0" smtClean="0"/>
          </a:p>
          <a:p>
            <a:pPr algn="just"/>
            <a:r>
              <a:rPr lang="en-US" sz="2400" dirty="0" smtClean="0"/>
              <a:t>In case 70% of the previous pre-financing </a:t>
            </a:r>
            <a:r>
              <a:rPr lang="en-US" sz="2400" dirty="0" err="1" smtClean="0"/>
              <a:t>instalment</a:t>
            </a:r>
            <a:r>
              <a:rPr lang="en-US" sz="2400" dirty="0" smtClean="0"/>
              <a:t> has not been used half way through the eligibility period, the progress report on the implementation of the action (together with the Statement of the costs actually incurred) should be submitted without the Request for payment of the second pre-financing. </a:t>
            </a: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579438"/>
          </a:xfrm>
        </p:spPr>
        <p:txBody>
          <a:bodyPr>
            <a:noAutofit/>
          </a:bodyPr>
          <a:lstStyle/>
          <a:p>
            <a:r>
              <a:rPr lang="sr-Latn-RS" sz="3800" b="1" dirty="0" smtClean="0">
                <a:solidFill>
                  <a:schemeClr val="tx2">
                    <a:lumMod val="60000"/>
                    <a:lumOff val="40000"/>
                  </a:schemeClr>
                </a:solidFill>
              </a:rPr>
              <a:t>Final </a:t>
            </a:r>
            <a:r>
              <a:rPr lang="en-US" sz="3800" b="1" dirty="0" smtClean="0">
                <a:solidFill>
                  <a:schemeClr val="tx2">
                    <a:lumMod val="60000"/>
                    <a:lumOff val="40000"/>
                  </a:schemeClr>
                </a:solidFill>
              </a:rPr>
              <a:t>report</a:t>
            </a:r>
            <a:endParaRPr lang="en-US" sz="38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400" dirty="0" smtClean="0"/>
              <a:t>The </a:t>
            </a:r>
            <a:r>
              <a:rPr lang="en-US" sz="2400" b="1" dirty="0" smtClean="0"/>
              <a:t>Final report on implementation of the action </a:t>
            </a:r>
            <a:r>
              <a:rPr lang="en-US" sz="2400" dirty="0" smtClean="0"/>
              <a:t>will have to be submitted at the latest two months after the end of the contractual period</a:t>
            </a:r>
            <a:r>
              <a:rPr lang="sr-Latn-RS" sz="2400" dirty="0" smtClean="0"/>
              <a:t> i.e. </a:t>
            </a:r>
            <a:r>
              <a:rPr lang="en-US" sz="2400" dirty="0" smtClean="0"/>
              <a:t>on </a:t>
            </a:r>
            <a:r>
              <a:rPr lang="en-US" sz="2400" b="1" dirty="0" smtClean="0"/>
              <a:t>14/12/201</a:t>
            </a:r>
            <a:r>
              <a:rPr lang="sr-Latn-RS" sz="2400" b="1" dirty="0" smtClean="0"/>
              <a:t>9</a:t>
            </a:r>
            <a:r>
              <a:rPr lang="en-US" sz="2400" dirty="0" smtClean="0"/>
              <a:t> at the latest</a:t>
            </a:r>
            <a:r>
              <a:rPr lang="sr-Latn-RS" sz="2400" dirty="0" smtClean="0"/>
              <a:t>.</a:t>
            </a:r>
          </a:p>
          <a:p>
            <a:pPr algn="just"/>
            <a:r>
              <a:rPr lang="en-US" sz="2400" dirty="0" smtClean="0"/>
              <a:t>I</a:t>
            </a:r>
            <a:r>
              <a:rPr lang="sr-Latn-RS" sz="2400" dirty="0" smtClean="0"/>
              <a:t>t </a:t>
            </a:r>
            <a:r>
              <a:rPr lang="en-US" sz="2400" dirty="0" smtClean="0"/>
              <a:t>consist</a:t>
            </a:r>
            <a:r>
              <a:rPr lang="sr-Latn-RS" sz="2400" dirty="0" smtClean="0"/>
              <a:t>s</a:t>
            </a:r>
            <a:r>
              <a:rPr lang="en-US" sz="2400" dirty="0" smtClean="0"/>
              <a:t> of the following: </a:t>
            </a:r>
            <a:endParaRPr lang="sr-Latn-RS" sz="2400" dirty="0" smtClean="0"/>
          </a:p>
          <a:p>
            <a:pPr lvl="1" algn="just"/>
            <a:r>
              <a:rPr lang="en-US" sz="2100" b="1" dirty="0" smtClean="0"/>
              <a:t>Final Technical report on the implementation of the project</a:t>
            </a:r>
            <a:r>
              <a:rPr lang="en-US" sz="2100" dirty="0" smtClean="0"/>
              <a:t> (description of the results and achievements, statistics and indicators, table of achieved outcomes, etc.) </a:t>
            </a:r>
            <a:endParaRPr lang="sr-Latn-RS" sz="2100" dirty="0" smtClean="0"/>
          </a:p>
          <a:p>
            <a:pPr lvl="1" algn="just"/>
            <a:r>
              <a:rPr lang="en-US" sz="2100" b="1" dirty="0" smtClean="0"/>
              <a:t>Summary report for publication </a:t>
            </a:r>
            <a:endParaRPr lang="sr-Latn-RS" sz="2100" b="1" dirty="0" smtClean="0"/>
          </a:p>
          <a:p>
            <a:pPr lvl="1" algn="just"/>
            <a:r>
              <a:rPr lang="en-US" sz="2100" b="1" dirty="0" smtClean="0"/>
              <a:t>Final Financial Statement and Request for payment</a:t>
            </a:r>
            <a:r>
              <a:rPr lang="en-US" sz="2100" dirty="0" smtClean="0"/>
              <a:t> - including the financial tables for each budget heading and the required supporting documents  </a:t>
            </a:r>
            <a:endParaRPr lang="sr-Latn-RS" sz="2100" dirty="0" smtClean="0"/>
          </a:p>
          <a:p>
            <a:pPr lvl="1" algn="just"/>
            <a:r>
              <a:rPr lang="en-US" sz="2100" b="1" dirty="0" smtClean="0"/>
              <a:t>Report of Factual Findings on the Final Financial Report – Type II</a:t>
            </a:r>
            <a:r>
              <a:rPr lang="sr-Latn-RS" sz="2100" dirty="0" smtClean="0"/>
              <a:t> </a:t>
            </a:r>
            <a:r>
              <a:rPr lang="en-US" sz="2100" dirty="0" smtClean="0"/>
              <a:t>(Audit Certificate on the action's financial statements and underlying accounts)</a:t>
            </a:r>
            <a:endParaRPr lang="en-US" sz="21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44562"/>
            <a:ext cx="8229600" cy="579438"/>
          </a:xfrm>
        </p:spPr>
        <p:txBody>
          <a:bodyPr>
            <a:noAutofit/>
          </a:bodyPr>
          <a:lstStyle/>
          <a:p>
            <a:r>
              <a:rPr lang="sr-Latn-RS" sz="3800" b="1" dirty="0" smtClean="0">
                <a:solidFill>
                  <a:schemeClr val="tx2">
                    <a:lumMod val="60000"/>
                    <a:lumOff val="40000"/>
                  </a:schemeClr>
                </a:solidFill>
              </a:rPr>
              <a:t>R</a:t>
            </a:r>
            <a:r>
              <a:rPr lang="en-US" sz="3800" b="1" dirty="0" err="1" smtClean="0">
                <a:solidFill>
                  <a:schemeClr val="tx2">
                    <a:lumMod val="60000"/>
                    <a:lumOff val="40000"/>
                  </a:schemeClr>
                </a:solidFill>
              </a:rPr>
              <a:t>eport</a:t>
            </a:r>
            <a:r>
              <a:rPr lang="sr-Latn-RS" sz="3800" b="1" dirty="0" smtClean="0">
                <a:solidFill>
                  <a:schemeClr val="tx2">
                    <a:lumMod val="60000"/>
                    <a:lumOff val="40000"/>
                  </a:schemeClr>
                </a:solidFill>
              </a:rPr>
              <a:t>s</a:t>
            </a:r>
            <a:endParaRPr lang="en-US" sz="3800" b="1" dirty="0">
              <a:solidFill>
                <a:schemeClr val="tx2">
                  <a:lumMod val="60000"/>
                  <a:lumOff val="40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graphicFrame>
        <p:nvGraphicFramePr>
          <p:cNvPr id="9" name="Table 8"/>
          <p:cNvGraphicFramePr>
            <a:graphicFrameLocks noGrp="1"/>
          </p:cNvGraphicFramePr>
          <p:nvPr/>
        </p:nvGraphicFramePr>
        <p:xfrm>
          <a:off x="533400" y="1752602"/>
          <a:ext cx="7848599" cy="4502402"/>
        </p:xfrm>
        <a:graphic>
          <a:graphicData uri="http://schemas.openxmlformats.org/drawingml/2006/table">
            <a:tbl>
              <a:tblPr>
                <a:tableStyleId>{69CF1AB2-1976-4502-BF36-3FF5EA218861}</a:tableStyleId>
              </a:tblPr>
              <a:tblGrid>
                <a:gridCol w="4709534"/>
                <a:gridCol w="3139065"/>
              </a:tblGrid>
              <a:tr h="320172">
                <a:tc rowSpan="2">
                  <a:txBody>
                    <a:bodyPr/>
                    <a:lstStyle/>
                    <a:p>
                      <a:pPr algn="l">
                        <a:lnSpc>
                          <a:spcPct val="115000"/>
                        </a:lnSpc>
                        <a:spcAft>
                          <a:spcPts val="0"/>
                        </a:spcAft>
                      </a:pPr>
                      <a:r>
                        <a:rPr lang="en-GB" b="1" dirty="0"/>
                        <a:t>Coordinator Reports </a:t>
                      </a:r>
                      <a:r>
                        <a:rPr lang="en-GB" dirty="0"/>
                        <a:t>delivered to EACEA (two reports) </a:t>
                      </a:r>
                      <a:endParaRPr lang="en-US" dirty="0"/>
                    </a:p>
                  </a:txBody>
                  <a:tcPr marL="68580" marR="68580" marT="0" marB="0" anchor="ctr"/>
                </a:tc>
                <a:tc>
                  <a:txBody>
                    <a:bodyPr/>
                    <a:lstStyle/>
                    <a:p>
                      <a:pPr algn="l">
                        <a:lnSpc>
                          <a:spcPct val="115000"/>
                        </a:lnSpc>
                        <a:spcAft>
                          <a:spcPts val="0"/>
                        </a:spcAft>
                      </a:pPr>
                      <a:r>
                        <a:rPr lang="en-GB" dirty="0"/>
                        <a:t>Progress Report – 14.04.2018</a:t>
                      </a:r>
                      <a:endParaRPr lang="en-US" dirty="0"/>
                    </a:p>
                  </a:txBody>
                  <a:tcPr marL="68580" marR="68580" marT="0" marB="0" anchor="ctr"/>
                </a:tc>
              </a:tr>
              <a:tr h="340166">
                <a:tc vMerge="1">
                  <a:txBody>
                    <a:bodyPr/>
                    <a:lstStyle/>
                    <a:p>
                      <a:endParaRPr lang="en-US"/>
                    </a:p>
                  </a:txBody>
                  <a:tcPr/>
                </a:tc>
                <a:tc>
                  <a:txBody>
                    <a:bodyPr/>
                    <a:lstStyle/>
                    <a:p>
                      <a:pPr algn="l">
                        <a:lnSpc>
                          <a:spcPct val="115000"/>
                        </a:lnSpc>
                        <a:spcAft>
                          <a:spcPts val="0"/>
                        </a:spcAft>
                      </a:pPr>
                      <a:r>
                        <a:rPr lang="en-GB" dirty="0"/>
                        <a:t>Final report – </a:t>
                      </a:r>
                      <a:r>
                        <a:rPr lang="en-GB" dirty="0" smtClean="0"/>
                        <a:t>14.12.2019</a:t>
                      </a:r>
                      <a:endParaRPr lang="en-US" dirty="0"/>
                    </a:p>
                  </a:txBody>
                  <a:tcPr marL="68580" marR="68580" marT="0" marB="0" anchor="ctr"/>
                </a:tc>
              </a:tr>
              <a:tr h="320172">
                <a:tc rowSpan="6">
                  <a:txBody>
                    <a:bodyPr/>
                    <a:lstStyle/>
                    <a:p>
                      <a:pPr>
                        <a:lnSpc>
                          <a:spcPct val="115000"/>
                        </a:lnSpc>
                        <a:spcAft>
                          <a:spcPts val="0"/>
                        </a:spcAft>
                      </a:pPr>
                      <a:r>
                        <a:rPr lang="en-US" b="1" dirty="0"/>
                        <a:t>Partner’s Financial Report </a:t>
                      </a:r>
                      <a:r>
                        <a:rPr lang="en-US" dirty="0"/>
                        <a:t>delivered to coordinator (six reports)</a:t>
                      </a:r>
                    </a:p>
                  </a:txBody>
                  <a:tcPr marL="68580" marR="68580" marT="0" marB="0" anchor="ctr"/>
                </a:tc>
                <a:tc>
                  <a:txBody>
                    <a:bodyPr/>
                    <a:lstStyle/>
                    <a:p>
                      <a:pPr algn="l">
                        <a:lnSpc>
                          <a:spcPct val="115000"/>
                        </a:lnSpc>
                        <a:spcAft>
                          <a:spcPts val="0"/>
                        </a:spcAft>
                      </a:pPr>
                      <a:r>
                        <a:rPr lang="en-GB" dirty="0"/>
                        <a:t>1st report – </a:t>
                      </a:r>
                      <a:r>
                        <a:rPr lang="en-GB" dirty="0" smtClean="0"/>
                        <a:t>14.04.2017</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2nd report – </a:t>
                      </a:r>
                      <a:r>
                        <a:rPr lang="en-GB" dirty="0" smtClean="0"/>
                        <a:t>14.10.2017</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3rd report – </a:t>
                      </a:r>
                      <a:r>
                        <a:rPr lang="en-GB" dirty="0" smtClean="0"/>
                        <a:t>14.03.2018</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4th report - </a:t>
                      </a:r>
                      <a:r>
                        <a:rPr lang="en-GB" dirty="0" smtClean="0"/>
                        <a:t>14.10.2018</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5th report - </a:t>
                      </a:r>
                      <a:r>
                        <a:rPr lang="en-GB" dirty="0" smtClean="0"/>
                        <a:t>14.04.2019</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6th report - </a:t>
                      </a:r>
                      <a:r>
                        <a:rPr lang="en-GB" dirty="0" smtClean="0"/>
                        <a:t>14.10.2019</a:t>
                      </a:r>
                      <a:endParaRPr lang="en-US" dirty="0"/>
                    </a:p>
                  </a:txBody>
                  <a:tcPr marL="68580" marR="68580" marT="0" marB="0" anchor="ctr"/>
                </a:tc>
              </a:tr>
              <a:tr h="320172">
                <a:tc rowSpan="6">
                  <a:txBody>
                    <a:bodyPr/>
                    <a:lstStyle/>
                    <a:p>
                      <a:pPr>
                        <a:lnSpc>
                          <a:spcPct val="115000"/>
                        </a:lnSpc>
                        <a:spcAft>
                          <a:spcPts val="0"/>
                        </a:spcAft>
                      </a:pPr>
                      <a:r>
                        <a:rPr lang="en-US" b="1" dirty="0"/>
                        <a:t>Partner’s Technical report </a:t>
                      </a:r>
                      <a:r>
                        <a:rPr lang="en-US" dirty="0"/>
                        <a:t>on the implementation of the project delivered to coordinator (six reports)</a:t>
                      </a:r>
                    </a:p>
                  </a:txBody>
                  <a:tcPr marL="68580" marR="68580" marT="0" marB="0" anchor="ctr"/>
                </a:tc>
                <a:tc>
                  <a:txBody>
                    <a:bodyPr/>
                    <a:lstStyle/>
                    <a:p>
                      <a:pPr algn="l">
                        <a:lnSpc>
                          <a:spcPct val="115000"/>
                        </a:lnSpc>
                        <a:spcAft>
                          <a:spcPts val="0"/>
                        </a:spcAft>
                      </a:pPr>
                      <a:r>
                        <a:rPr lang="en-GB" dirty="0"/>
                        <a:t>1st report – </a:t>
                      </a:r>
                      <a:r>
                        <a:rPr lang="en-GB" dirty="0" smtClean="0"/>
                        <a:t>14.04.2017</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2nd report – </a:t>
                      </a:r>
                      <a:r>
                        <a:rPr lang="en-GB" dirty="0" smtClean="0"/>
                        <a:t>14.10.2017</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3rd report – </a:t>
                      </a:r>
                      <a:r>
                        <a:rPr lang="en-GB" dirty="0" smtClean="0"/>
                        <a:t>14.03.2018</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4th report - </a:t>
                      </a:r>
                      <a:r>
                        <a:rPr lang="en-GB" dirty="0" smtClean="0"/>
                        <a:t>14.10.2018</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5th report - </a:t>
                      </a:r>
                      <a:r>
                        <a:rPr lang="en-GB" dirty="0" smtClean="0"/>
                        <a:t>14.04.2019</a:t>
                      </a:r>
                      <a:endParaRPr lang="en-US" dirty="0"/>
                    </a:p>
                  </a:txBody>
                  <a:tcPr marL="68580" marR="68580" marT="0" marB="0" anchor="ctr"/>
                </a:tc>
              </a:tr>
              <a:tr h="320172">
                <a:tc vMerge="1">
                  <a:txBody>
                    <a:bodyPr/>
                    <a:lstStyle/>
                    <a:p>
                      <a:endParaRPr lang="en-US"/>
                    </a:p>
                  </a:txBody>
                  <a:tcPr/>
                </a:tc>
                <a:tc>
                  <a:txBody>
                    <a:bodyPr/>
                    <a:lstStyle/>
                    <a:p>
                      <a:pPr algn="l">
                        <a:lnSpc>
                          <a:spcPct val="115000"/>
                        </a:lnSpc>
                        <a:spcAft>
                          <a:spcPts val="0"/>
                        </a:spcAft>
                      </a:pPr>
                      <a:r>
                        <a:rPr lang="en-GB" dirty="0"/>
                        <a:t>6th report - </a:t>
                      </a:r>
                      <a:r>
                        <a:rPr lang="en-GB" dirty="0" smtClean="0"/>
                        <a:t>14.10.2019</a:t>
                      </a:r>
                      <a:endParaRPr lang="en-US" dirty="0"/>
                    </a:p>
                  </a:txBody>
                  <a:tcPr marL="68580" marR="68580" marT="0" marB="0" anchor="ctr"/>
                </a:tc>
              </a:tr>
            </a:tbl>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rmAutofit fontScale="90000"/>
          </a:bodyPr>
          <a:lstStyle/>
          <a:p>
            <a:r>
              <a:rPr lang="sr-Latn-RS" b="1" dirty="0" smtClean="0">
                <a:solidFill>
                  <a:schemeClr val="tx2">
                    <a:lumMod val="60000"/>
                    <a:lumOff val="40000"/>
                  </a:schemeClr>
                </a:solidFill>
              </a:rPr>
              <a:t>Project management tasks</a:t>
            </a:r>
            <a:endParaRPr lang="en-US" dirty="0"/>
          </a:p>
        </p:txBody>
      </p:sp>
      <p:sp>
        <p:nvSpPr>
          <p:cNvPr id="3" name="Content Placeholder 2"/>
          <p:cNvSpPr>
            <a:spLocks noGrp="1"/>
          </p:cNvSpPr>
          <p:nvPr>
            <p:ph idx="1"/>
          </p:nvPr>
        </p:nvSpPr>
        <p:spPr>
          <a:xfrm>
            <a:off x="457200" y="1722437"/>
            <a:ext cx="8229600" cy="4525963"/>
          </a:xfrm>
        </p:spPr>
        <p:txBody>
          <a:bodyPr>
            <a:normAutofit/>
          </a:bodyPr>
          <a:lstStyle/>
          <a:p>
            <a:pPr algn="just"/>
            <a:r>
              <a:rPr lang="en-GB" dirty="0" smtClean="0"/>
              <a:t>Establishment of Steering Committee and Project Management Committee.</a:t>
            </a:r>
            <a:endParaRPr lang="en-US" dirty="0" smtClean="0"/>
          </a:p>
          <a:p>
            <a:pPr algn="just"/>
            <a:r>
              <a:rPr lang="en-GB" dirty="0" smtClean="0"/>
              <a:t>Organisation of kick-off and management meetings.</a:t>
            </a:r>
            <a:endParaRPr lang="en-US" dirty="0" smtClean="0"/>
          </a:p>
          <a:p>
            <a:pPr algn="just"/>
            <a:r>
              <a:rPr lang="en-GB" dirty="0" smtClean="0"/>
              <a:t>Development of guidelines on the project management and reporting.</a:t>
            </a:r>
            <a:endParaRPr lang="en-US" dirty="0" smtClean="0"/>
          </a:p>
          <a:p>
            <a:pPr algn="just"/>
            <a:r>
              <a:rPr lang="en-GB" dirty="0" smtClean="0"/>
              <a:t>Organisation of day-to-day coordination.</a:t>
            </a:r>
            <a:endParaRPr lang="en-US" dirty="0" smtClean="0"/>
          </a:p>
          <a:p>
            <a:pPr algn="just"/>
            <a:r>
              <a:rPr lang="en-GB" dirty="0" smtClean="0"/>
              <a:t>Submission of interim and final reports.</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249362"/>
            <a:ext cx="8686800" cy="427038"/>
          </a:xfrm>
        </p:spPr>
        <p:txBody>
          <a:bodyPr>
            <a:normAutofit fontScale="90000"/>
          </a:bodyPr>
          <a:lstStyle/>
          <a:p>
            <a:r>
              <a:rPr lang="sr-Latn-RS" dirty="0" smtClean="0">
                <a:solidFill>
                  <a:schemeClr val="tx2">
                    <a:lumMod val="60000"/>
                    <a:lumOff val="40000"/>
                  </a:schemeClr>
                </a:solidFill>
              </a:rPr>
              <a:t>WP8 activities</a:t>
            </a:r>
            <a:br>
              <a:rPr lang="sr-Latn-RS" dirty="0" smtClean="0">
                <a:solidFill>
                  <a:schemeClr val="tx2">
                    <a:lumMod val="60000"/>
                    <a:lumOff val="40000"/>
                  </a:schemeClr>
                </a:solidFill>
              </a:rPr>
            </a:br>
            <a:endParaRPr lang="en-US" sz="2400" dirty="0"/>
          </a:p>
        </p:txBody>
      </p:sp>
      <p:sp>
        <p:nvSpPr>
          <p:cNvPr id="6"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7" name="Straight Connector 6"/>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graphicFrame>
        <p:nvGraphicFramePr>
          <p:cNvPr id="8" name="Table 7"/>
          <p:cNvGraphicFramePr>
            <a:graphicFrameLocks noGrp="1"/>
          </p:cNvGraphicFramePr>
          <p:nvPr>
            <p:extLst>
              <p:ext uri="{D42A27DB-BD31-4B8C-83A1-F6EECF244321}">
                <p14:modId xmlns="" xmlns:p14="http://schemas.microsoft.com/office/powerpoint/2010/main" val="4192900708"/>
              </p:ext>
            </p:extLst>
          </p:nvPr>
        </p:nvGraphicFramePr>
        <p:xfrm>
          <a:off x="533400" y="2057400"/>
          <a:ext cx="7994316" cy="4109933"/>
        </p:xfrm>
        <a:graphic>
          <a:graphicData uri="http://schemas.openxmlformats.org/drawingml/2006/table">
            <a:tbl>
              <a:tblPr firstRow="1" bandRow="1">
                <a:tableStyleId>{5C22544A-7EE6-4342-B048-85BDC9FD1C3A}</a:tableStyleId>
              </a:tblPr>
              <a:tblGrid>
                <a:gridCol w="6585976"/>
                <a:gridCol w="1408340"/>
              </a:tblGrid>
              <a:tr h="380999">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dirty="0" smtClean="0">
                          <a:solidFill>
                            <a:schemeClr val="bg1"/>
                          </a:solidFill>
                        </a:rPr>
                        <a:t>8.1</a:t>
                      </a:r>
                      <a:r>
                        <a:rPr lang="en-GB" sz="1800" b="1" dirty="0" smtClean="0"/>
                        <a:t> Kick-off meeting </a:t>
                      </a:r>
                      <a:endParaRPr lang="en-US" dirty="0" smtClean="0">
                        <a:solidFill>
                          <a:srgbClr val="0070C0"/>
                        </a:solidFill>
                      </a:endParaRPr>
                    </a:p>
                  </a:txBody>
                  <a:tcPr/>
                </a:tc>
                <a:tc hMerge="1">
                  <a:txBody>
                    <a:bodyPr/>
                    <a:lstStyle/>
                    <a:p>
                      <a:endParaRPr lang="en-US" dirty="0"/>
                    </a:p>
                  </a:txBody>
                  <a:tcPr/>
                </a:tc>
              </a:tr>
              <a:tr h="6096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noProof="0" dirty="0" smtClean="0">
                          <a:solidFill>
                            <a:schemeClr val="tx1"/>
                          </a:solidFill>
                        </a:rPr>
                        <a:t>Minutes of the meeting</a:t>
                      </a:r>
                      <a:r>
                        <a:rPr lang="sr-Latn-RS" sz="1600" noProof="0" dirty="0" smtClean="0">
                          <a:solidFill>
                            <a:schemeClr val="tx1"/>
                          </a:solidFill>
                        </a:rPr>
                        <a:t> – </a:t>
                      </a:r>
                      <a:r>
                        <a:rPr lang="sr-Latn-RS" sz="1600" kern="1200" baseline="0" noProof="0" dirty="0" smtClean="0">
                          <a:solidFill>
                            <a:srgbClr val="0070C0"/>
                          </a:solidFill>
                          <a:latin typeface="+mn-lt"/>
                          <a:ea typeface="+mn-ea"/>
                          <a:cs typeface="+mn-cs"/>
                        </a:rPr>
                        <a:t>UNI</a:t>
                      </a:r>
                      <a:r>
                        <a:rPr lang="sr-Latn-RS" sz="1600" noProof="0" dirty="0" smtClean="0">
                          <a:solidFill>
                            <a:schemeClr val="tx1"/>
                          </a:solidFill>
                        </a:rPr>
                        <a:t> </a:t>
                      </a:r>
                      <a:r>
                        <a:rPr lang="en-GB" sz="1600" baseline="0" noProof="0" dirty="0" smtClean="0">
                          <a:solidFill>
                            <a:srgbClr val="0070C0"/>
                          </a:solidFill>
                        </a:rPr>
                        <a:t>in consultation with </a:t>
                      </a:r>
                      <a:r>
                        <a:rPr lang="sr-Latn-RS" sz="1600" baseline="0" noProof="0" dirty="0" smtClean="0">
                          <a:solidFill>
                            <a:srgbClr val="0070C0"/>
                          </a:solidFill>
                        </a:rPr>
                        <a:t>contact persons from all institutions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rPr>
                        <a:t>14</a:t>
                      </a:r>
                      <a:r>
                        <a:rPr lang="en-US" sz="1600" u="none" dirty="0" smtClean="0">
                          <a:solidFill>
                            <a:schemeClr val="tx1"/>
                          </a:solidFill>
                        </a:rPr>
                        <a:t>.</a:t>
                      </a:r>
                      <a:r>
                        <a:rPr lang="sr-Latn-RS" sz="1600" u="none" dirty="0" smtClean="0">
                          <a:solidFill>
                            <a:schemeClr val="tx1"/>
                          </a:solidFill>
                        </a:rPr>
                        <a:t>11</a:t>
                      </a:r>
                      <a:r>
                        <a:rPr lang="en-US" sz="1600" u="none" dirty="0" smtClean="0">
                          <a:solidFill>
                            <a:schemeClr val="tx1"/>
                          </a:solidFill>
                        </a:rPr>
                        <a:t>.201</a:t>
                      </a:r>
                      <a:r>
                        <a:rPr lang="sr-Latn-RS" sz="1600" u="none" dirty="0" smtClean="0">
                          <a:solidFill>
                            <a:schemeClr val="tx1"/>
                          </a:solidFill>
                        </a:rPr>
                        <a:t>6</a:t>
                      </a:r>
                      <a:endParaRPr lang="en-US" sz="1600" u="none" dirty="0" smtClean="0">
                        <a:solidFill>
                          <a:schemeClr val="tx1"/>
                        </a:solidFill>
                      </a:endParaRPr>
                    </a:p>
                  </a:txBody>
                  <a:tcPr/>
                </a:tc>
              </a:tr>
              <a:tr h="457200">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b="1" dirty="0" smtClean="0">
                          <a:solidFill>
                            <a:schemeClr val="bg1"/>
                          </a:solidFill>
                        </a:rPr>
                        <a:t>8.2</a:t>
                      </a:r>
                      <a:r>
                        <a:rPr lang="en-GB" sz="1800" b="1" dirty="0" smtClean="0">
                          <a:solidFill>
                            <a:schemeClr val="bg1"/>
                          </a:solidFill>
                        </a:rPr>
                        <a:t> Regular Steering Committee and Project Management meetings</a:t>
                      </a:r>
                      <a:endParaRPr lang="en-US" sz="1800" b="1" kern="1200" dirty="0" smtClean="0">
                        <a:solidFill>
                          <a:schemeClr val="bg1"/>
                        </a:solidFill>
                        <a:latin typeface="+mn-lt"/>
                        <a:ea typeface="+mn-ea"/>
                        <a:cs typeface="+mn-cs"/>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62398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solidFill>
                            <a:schemeClr val="tx1"/>
                          </a:solidFill>
                        </a:rPr>
                        <a:t>Minutes of the meeting</a:t>
                      </a:r>
                      <a:r>
                        <a:rPr lang="sr-Latn-RS" sz="1600" dirty="0" smtClean="0">
                          <a:solidFill>
                            <a:schemeClr val="tx1"/>
                          </a:solidFill>
                        </a:rPr>
                        <a:t> </a:t>
                      </a:r>
                      <a:r>
                        <a:rPr lang="en-US" sz="1600" b="0" i="0" u="none" strike="noStrike" kern="1200" baseline="0" dirty="0" smtClean="0">
                          <a:solidFill>
                            <a:schemeClr val="dk1"/>
                          </a:solidFill>
                          <a:latin typeface="+mn-lt"/>
                          <a:ea typeface="+mn-ea"/>
                          <a:cs typeface="+mn-cs"/>
                        </a:rPr>
                        <a:t>– </a:t>
                      </a:r>
                      <a:r>
                        <a:rPr lang="sr-Latn-RS" sz="1600" kern="1200" baseline="0" noProof="0" dirty="0" smtClean="0">
                          <a:solidFill>
                            <a:srgbClr val="0070C0"/>
                          </a:solidFill>
                          <a:latin typeface="+mn-lt"/>
                          <a:ea typeface="+mn-ea"/>
                          <a:cs typeface="+mn-cs"/>
                        </a:rPr>
                        <a:t>UNI</a:t>
                      </a:r>
                      <a:r>
                        <a:rPr lang="sr-Latn-RS" sz="1600" noProof="0" dirty="0" smtClean="0">
                          <a:solidFill>
                            <a:schemeClr val="tx1"/>
                          </a:solidFill>
                        </a:rPr>
                        <a:t> </a:t>
                      </a:r>
                      <a:r>
                        <a:rPr lang="en-GB" sz="1600" baseline="0" noProof="0" dirty="0" smtClean="0">
                          <a:solidFill>
                            <a:srgbClr val="0070C0"/>
                          </a:solidFill>
                        </a:rPr>
                        <a:t>in consultation with </a:t>
                      </a:r>
                      <a:r>
                        <a:rPr lang="sr-Latn-RS" sz="1600" baseline="0" noProof="0" dirty="0" smtClean="0">
                          <a:solidFill>
                            <a:srgbClr val="0070C0"/>
                          </a:solidFill>
                        </a:rPr>
                        <a:t>contact persons from all institutions (BOKU, UNIME, UNID, TUC, MUHEC, UNSA)</a:t>
                      </a:r>
                      <a:endParaRPr lang="en-US" sz="1600" dirty="0" smtClean="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rPr>
                        <a:t>14</a:t>
                      </a:r>
                      <a:r>
                        <a:rPr lang="en-US" sz="1600" u="none" dirty="0" smtClean="0">
                          <a:solidFill>
                            <a:schemeClr val="tx1"/>
                          </a:solidFill>
                        </a:rPr>
                        <a:t>.</a:t>
                      </a:r>
                      <a:r>
                        <a:rPr lang="sr-Latn-RS" sz="1600" u="none" dirty="0" smtClean="0">
                          <a:solidFill>
                            <a:schemeClr val="tx1"/>
                          </a:solidFill>
                        </a:rPr>
                        <a:t>10</a:t>
                      </a:r>
                      <a:r>
                        <a:rPr lang="en-US" sz="1600" u="none" dirty="0" smtClean="0">
                          <a:solidFill>
                            <a:schemeClr val="tx1"/>
                          </a:solidFill>
                        </a:rPr>
                        <a:t>.201</a:t>
                      </a:r>
                      <a:r>
                        <a:rPr lang="sr-Latn-RS" sz="1600" u="none" dirty="0" smtClean="0">
                          <a:solidFill>
                            <a:schemeClr val="tx1"/>
                          </a:solidFill>
                        </a:rPr>
                        <a:t>9</a:t>
                      </a:r>
                      <a:endParaRPr lang="en-US" sz="1600" u="none" dirty="0" smtClean="0">
                        <a:solidFill>
                          <a:schemeClr val="tx1"/>
                        </a:solidFill>
                      </a:endParaRPr>
                    </a:p>
                  </a:txBody>
                  <a:tcPr/>
                </a:tc>
              </a:tr>
              <a:tr h="442811">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mn-lt"/>
                          <a:ea typeface="+mn-ea"/>
                          <a:cs typeface="+mn-cs"/>
                        </a:rPr>
                        <a:t>8.3 </a:t>
                      </a:r>
                      <a:r>
                        <a:rPr lang="en-GB" sz="1800" b="1" dirty="0" smtClean="0">
                          <a:solidFill>
                            <a:schemeClr val="bg1"/>
                          </a:solidFill>
                        </a:rPr>
                        <a:t>Development of guidelines on the project management and reporting</a:t>
                      </a:r>
                      <a:endParaRPr lang="en-US" sz="1800" b="1" kern="1200" dirty="0" smtClean="0">
                        <a:solidFill>
                          <a:schemeClr val="bg1"/>
                        </a:solidFill>
                        <a:latin typeface="+mn-lt"/>
                        <a:ea typeface="+mn-ea"/>
                        <a:cs typeface="+mn-cs"/>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solidFill>
                      <a:schemeClr val="accent1"/>
                    </a:solidFill>
                  </a:tcPr>
                </a:tc>
              </a:tr>
              <a:tr h="437094">
                <a:tc>
                  <a:txBody>
                    <a:bodyPr/>
                    <a:lstStyle/>
                    <a:p>
                      <a:r>
                        <a:rPr lang="en-US" sz="1600" dirty="0" smtClean="0">
                          <a:solidFill>
                            <a:schemeClr val="tx1"/>
                          </a:solidFill>
                        </a:rPr>
                        <a:t>Guidelines on the project management and reporting created</a:t>
                      </a:r>
                      <a:r>
                        <a:rPr lang="sr-Latn-RS" sz="1600" dirty="0" smtClean="0">
                          <a:solidFill>
                            <a:schemeClr val="tx1"/>
                          </a:solidFill>
                        </a:rPr>
                        <a:t> - </a:t>
                      </a:r>
                      <a:r>
                        <a:rPr lang="sr-Latn-RS" sz="1600" kern="1200" baseline="0" noProof="0" dirty="0" smtClean="0">
                          <a:solidFill>
                            <a:srgbClr val="0070C0"/>
                          </a:solidFill>
                          <a:latin typeface="+mn-lt"/>
                          <a:ea typeface="+mn-ea"/>
                          <a:cs typeface="+mn-cs"/>
                        </a:rPr>
                        <a:t>UNI</a:t>
                      </a:r>
                      <a:r>
                        <a:rPr lang="sr-Latn-RS" sz="1600" noProof="0" dirty="0" smtClean="0">
                          <a:solidFill>
                            <a:schemeClr val="tx1"/>
                          </a:solidFill>
                        </a:rPr>
                        <a:t> </a:t>
                      </a:r>
                      <a:r>
                        <a:rPr lang="en-GB" sz="1600" baseline="0" noProof="0" dirty="0" smtClean="0">
                          <a:solidFill>
                            <a:srgbClr val="0070C0"/>
                          </a:solidFill>
                        </a:rPr>
                        <a:t>in consultation with </a:t>
                      </a:r>
                      <a:r>
                        <a:rPr lang="sr-Latn-RS" sz="1600" baseline="0" noProof="0" dirty="0" smtClean="0">
                          <a:solidFill>
                            <a:srgbClr val="0070C0"/>
                          </a:solidFill>
                        </a:rPr>
                        <a:t>contact persons from all institutions</a:t>
                      </a:r>
                      <a:endParaRPr lang="en-US" sz="1600"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rPr>
                        <a:t>14</a:t>
                      </a:r>
                      <a:r>
                        <a:rPr lang="en-US" sz="1600" u="none" dirty="0" smtClean="0">
                          <a:solidFill>
                            <a:schemeClr val="tx1"/>
                          </a:solidFill>
                        </a:rPr>
                        <a:t>.0</a:t>
                      </a:r>
                      <a:r>
                        <a:rPr lang="sr-Latn-RS" sz="1600" u="none" dirty="0" smtClean="0">
                          <a:solidFill>
                            <a:schemeClr val="tx1"/>
                          </a:solidFill>
                        </a:rPr>
                        <a:t>3</a:t>
                      </a:r>
                      <a:r>
                        <a:rPr lang="en-US" sz="1600" u="none" dirty="0" smtClean="0">
                          <a:solidFill>
                            <a:schemeClr val="tx1"/>
                          </a:solidFill>
                        </a:rPr>
                        <a:t>.201</a:t>
                      </a:r>
                      <a:r>
                        <a:rPr lang="sr-Latn-RS" sz="1600" u="none" dirty="0" smtClean="0">
                          <a:solidFill>
                            <a:schemeClr val="tx1"/>
                          </a:solidFill>
                        </a:rPr>
                        <a:t>7</a:t>
                      </a:r>
                      <a:endParaRPr lang="en-US" sz="1600" u="none" dirty="0" smtClean="0">
                        <a:solidFill>
                          <a:schemeClr val="tx1"/>
                        </a:solidFill>
                      </a:endParaRPr>
                    </a:p>
                  </a:txBody>
                  <a:tcPr/>
                </a:tc>
              </a:tr>
              <a:tr h="437094">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800" b="1" kern="1200" dirty="0" smtClean="0">
                          <a:solidFill>
                            <a:schemeClr val="bg1"/>
                          </a:solidFill>
                          <a:latin typeface="+mn-lt"/>
                          <a:ea typeface="+mn-ea"/>
                          <a:cs typeface="+mn-cs"/>
                        </a:rPr>
                        <a:t>8.4 </a:t>
                      </a:r>
                      <a:r>
                        <a:rPr lang="en-GB" sz="1800" b="1" kern="1200" dirty="0" smtClean="0">
                          <a:solidFill>
                            <a:schemeClr val="bg1"/>
                          </a:solidFill>
                          <a:latin typeface="+mn-lt"/>
                          <a:ea typeface="+mn-ea"/>
                          <a:cs typeface="+mn-cs"/>
                        </a:rPr>
                        <a:t>Day-to-day coordination of project activities</a:t>
                      </a:r>
                      <a:endParaRPr lang="en-US" sz="1800" b="1" kern="1200" dirty="0" smtClean="0">
                        <a:solidFill>
                          <a:schemeClr val="bg1"/>
                        </a:solidFill>
                        <a:latin typeface="+mn-lt"/>
                        <a:ea typeface="+mn-ea"/>
                        <a:cs typeface="+mn-cs"/>
                      </a:endParaRPr>
                    </a:p>
                  </a:txBody>
                  <a:tcPr>
                    <a:solidFill>
                      <a:schemeClr val="accent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r h="437094">
                <a:tc>
                  <a:txBody>
                    <a:bodyPr/>
                    <a:lstStyle/>
                    <a:p>
                      <a:r>
                        <a:rPr lang="en-US" sz="1600" kern="1200" dirty="0" smtClean="0">
                          <a:solidFill>
                            <a:schemeClr val="tx1"/>
                          </a:solidFill>
                          <a:latin typeface="+mn-lt"/>
                          <a:ea typeface="+mn-ea"/>
                          <a:cs typeface="+mn-cs"/>
                        </a:rPr>
                        <a:t>Project correspondence </a:t>
                      </a:r>
                      <a:r>
                        <a:rPr lang="sr-Latn-RS" sz="1600" dirty="0" smtClean="0">
                          <a:solidFill>
                            <a:schemeClr val="tx1"/>
                          </a:solidFill>
                        </a:rPr>
                        <a:t>- </a:t>
                      </a:r>
                      <a:r>
                        <a:rPr lang="sr-Latn-RS" sz="1600" kern="1200" baseline="0" noProof="0" dirty="0" smtClean="0">
                          <a:solidFill>
                            <a:srgbClr val="0070C0"/>
                          </a:solidFill>
                          <a:latin typeface="+mn-lt"/>
                          <a:ea typeface="+mn-ea"/>
                          <a:cs typeface="+mn-cs"/>
                        </a:rPr>
                        <a:t>UNI</a:t>
                      </a:r>
                      <a:r>
                        <a:rPr lang="sr-Latn-RS" sz="1600" noProof="0" dirty="0" smtClean="0">
                          <a:solidFill>
                            <a:schemeClr val="tx1"/>
                          </a:solidFill>
                        </a:rPr>
                        <a:t> </a:t>
                      </a:r>
                      <a:r>
                        <a:rPr lang="en-GB" sz="1600" baseline="0" noProof="0" dirty="0" smtClean="0">
                          <a:solidFill>
                            <a:srgbClr val="0070C0"/>
                          </a:solidFill>
                        </a:rPr>
                        <a:t>in consultation with </a:t>
                      </a:r>
                      <a:r>
                        <a:rPr lang="sr-Latn-RS" sz="1600" baseline="0" noProof="0" dirty="0" smtClean="0">
                          <a:solidFill>
                            <a:srgbClr val="0070C0"/>
                          </a:solidFill>
                        </a:rPr>
                        <a:t>contact persons from all institutions</a:t>
                      </a:r>
                      <a:endParaRPr lang="en-US" sz="1600" kern="1200" dirty="0" smtClean="0">
                        <a:solidFill>
                          <a:schemeClr val="tx1"/>
                        </a:solidFill>
                        <a:latin typeface="+mn-lt"/>
                        <a:ea typeface="+mn-ea"/>
                        <a:cs typeface="+mn-cs"/>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sr-Latn-RS" sz="1600" u="none" dirty="0" smtClean="0">
                          <a:solidFill>
                            <a:schemeClr val="tx1"/>
                          </a:solidFill>
                        </a:rPr>
                        <a:t>14</a:t>
                      </a:r>
                      <a:r>
                        <a:rPr lang="en-US" sz="1600" u="none" dirty="0" smtClean="0">
                          <a:solidFill>
                            <a:schemeClr val="tx1"/>
                          </a:solidFill>
                        </a:rPr>
                        <a:t>.</a:t>
                      </a:r>
                      <a:r>
                        <a:rPr lang="sr-Latn-RS" sz="1600" u="none" dirty="0" smtClean="0">
                          <a:solidFill>
                            <a:schemeClr val="tx1"/>
                          </a:solidFill>
                        </a:rPr>
                        <a:t>10</a:t>
                      </a:r>
                      <a:r>
                        <a:rPr lang="en-US" sz="1600" u="none" dirty="0" smtClean="0">
                          <a:solidFill>
                            <a:schemeClr val="tx1"/>
                          </a:solidFill>
                        </a:rPr>
                        <a:t>.201</a:t>
                      </a:r>
                      <a:r>
                        <a:rPr lang="sr-Latn-RS" sz="1600" u="none" smtClean="0">
                          <a:solidFill>
                            <a:schemeClr val="tx1"/>
                          </a:solidFill>
                        </a:rPr>
                        <a:t>9</a:t>
                      </a:r>
                      <a:endParaRPr lang="en-US" sz="1600" u="none" dirty="0" smtClean="0">
                        <a:solidFill>
                          <a:schemeClr val="tx1"/>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600" u="none" dirty="0" smtClean="0">
                        <a:solidFill>
                          <a:schemeClr val="tx1"/>
                        </a:solidFill>
                      </a:endParaRPr>
                    </a:p>
                  </a:txBody>
                  <a:tcPr/>
                </a:tc>
              </a:tr>
            </a:tbl>
          </a:graphicData>
        </a:graphic>
      </p:graphicFrame>
      <p:sp>
        <p:nvSpPr>
          <p:cNvPr id="9" name="Slide Number Placeholder 8"/>
          <p:cNvSpPr>
            <a:spLocks noGrp="1"/>
          </p:cNvSpPr>
          <p:nvPr>
            <p:ph type="sldNum" sz="quarter" idx="12"/>
          </p:nvPr>
        </p:nvSpPr>
        <p:spPr/>
        <p:txBody>
          <a:bodyPr/>
          <a:lstStyle/>
          <a:p>
            <a:fld id="{B6F15528-21DE-4FAA-801E-634DDDAF4B2B}" type="slidenum">
              <a:rPr lang="en-US" smtClean="0"/>
              <a:pPr/>
              <a:t>17</a:t>
            </a:fld>
            <a:endParaRPr lang="en-US"/>
          </a:p>
        </p:txBody>
      </p:sp>
      <p:pic>
        <p:nvPicPr>
          <p:cNvPr id="12" name="Picture 11"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3" name="Picture 12"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Documents and guidelines</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600" dirty="0" smtClean="0"/>
              <a:t>Erasmus+ </a:t>
            </a:r>
            <a:r>
              <a:rPr lang="en-US" sz="2600" dirty="0" err="1" smtClean="0"/>
              <a:t>programme</a:t>
            </a:r>
            <a:r>
              <a:rPr lang="en-US" sz="2600" dirty="0" smtClean="0"/>
              <a:t> guide </a:t>
            </a:r>
            <a:endParaRPr lang="sr-Latn-RS" sz="2600" dirty="0" smtClean="0"/>
          </a:p>
          <a:p>
            <a:pPr algn="just"/>
            <a:r>
              <a:rPr lang="sr-Latn-RS" sz="2600" dirty="0" smtClean="0"/>
              <a:t>NatRisk</a:t>
            </a:r>
            <a:r>
              <a:rPr lang="en-US" sz="2600" dirty="0" smtClean="0"/>
              <a:t> </a:t>
            </a:r>
            <a:r>
              <a:rPr lang="sr-Latn-RS" sz="2600" dirty="0" smtClean="0"/>
              <a:t>a</a:t>
            </a:r>
            <a:r>
              <a:rPr lang="en-US" sz="2600" dirty="0" err="1" smtClean="0"/>
              <a:t>pplication</a:t>
            </a:r>
            <a:r>
              <a:rPr lang="en-US" sz="2600" dirty="0" smtClean="0"/>
              <a:t> </a:t>
            </a:r>
            <a:endParaRPr lang="sr-Latn-RS" sz="2600" dirty="0" smtClean="0"/>
          </a:p>
          <a:p>
            <a:pPr algn="just"/>
            <a:r>
              <a:rPr lang="en-US" sz="2600" dirty="0" smtClean="0"/>
              <a:t>Grant agreement </a:t>
            </a:r>
            <a:endParaRPr lang="sr-Latn-RS" sz="2600" dirty="0" smtClean="0"/>
          </a:p>
          <a:p>
            <a:pPr algn="just"/>
            <a:r>
              <a:rPr lang="en-US" sz="2600" dirty="0" smtClean="0"/>
              <a:t>Partnership agreement </a:t>
            </a:r>
            <a:endParaRPr lang="sr-Latn-RS" sz="2600" dirty="0" smtClean="0"/>
          </a:p>
          <a:p>
            <a:pPr algn="just"/>
            <a:r>
              <a:rPr lang="en-US" sz="2600" dirty="0" smtClean="0"/>
              <a:t>Guidelines for the use of the grant </a:t>
            </a:r>
            <a:endParaRPr lang="sr-Latn-RS" sz="2600" dirty="0" smtClean="0"/>
          </a:p>
          <a:p>
            <a:pPr algn="just"/>
            <a:r>
              <a:rPr lang="en-US" sz="2600" dirty="0" smtClean="0"/>
              <a:t>Recommendations from the grant award criteria/project evaluation report and later recommendations from all other reports on project implementation </a:t>
            </a:r>
            <a:endParaRPr lang="sr-Latn-RS" sz="2600" dirty="0" smtClean="0"/>
          </a:p>
          <a:p>
            <a:pPr algn="just"/>
            <a:r>
              <a:rPr lang="en-US" sz="2600" dirty="0" smtClean="0"/>
              <a:t>Erasmus+ Dissemination platform </a:t>
            </a:r>
            <a:endParaRPr lang="sr-Latn-RS" sz="2600" dirty="0" smtClean="0"/>
          </a:p>
          <a:p>
            <a:pPr algn="just"/>
            <a:r>
              <a:rPr lang="en-US" sz="2600" dirty="0" smtClean="0"/>
              <a:t>Decisions, strategies, guidelines, etc. generated within the Consortium</a:t>
            </a:r>
            <a:endParaRPr lang="en-US" sz="2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Grant agreement</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800" dirty="0" smtClean="0"/>
              <a:t>Special conditions </a:t>
            </a:r>
            <a:endParaRPr lang="sr-Latn-RS" sz="2800" dirty="0" smtClean="0"/>
          </a:p>
          <a:p>
            <a:pPr algn="just"/>
            <a:r>
              <a:rPr lang="sr-Latn-RS" sz="2800" dirty="0" smtClean="0"/>
              <a:t>Annex I – Description of the action</a:t>
            </a:r>
          </a:p>
          <a:p>
            <a:pPr algn="just"/>
            <a:r>
              <a:rPr lang="sr-Latn-RS" sz="2800" dirty="0" smtClean="0"/>
              <a:t>Annex II - </a:t>
            </a:r>
            <a:r>
              <a:rPr lang="en-US" sz="2800" dirty="0" smtClean="0"/>
              <a:t>General conditions </a:t>
            </a:r>
            <a:endParaRPr lang="sr-Latn-RS" sz="2800" dirty="0" smtClean="0"/>
          </a:p>
          <a:p>
            <a:pPr algn="just"/>
            <a:r>
              <a:rPr lang="sr-Latn-RS" sz="2800" dirty="0" smtClean="0"/>
              <a:t>Annex III - </a:t>
            </a:r>
            <a:r>
              <a:rPr lang="en-US" sz="2800" dirty="0" smtClean="0"/>
              <a:t>Estimated budget </a:t>
            </a:r>
            <a:r>
              <a:rPr lang="sr-Latn-RS" sz="2800" dirty="0" smtClean="0"/>
              <a:t>of the action</a:t>
            </a:r>
          </a:p>
          <a:p>
            <a:pPr algn="just"/>
            <a:r>
              <a:rPr lang="sr-Latn-RS" sz="2800" dirty="0" smtClean="0"/>
              <a:t>Annex IV - </a:t>
            </a:r>
            <a:r>
              <a:rPr lang="en-US" sz="2800" dirty="0" smtClean="0"/>
              <a:t>List and mandates of the beneficiaries</a:t>
            </a:r>
            <a:endParaRPr lang="sr-Latn-RS" sz="2800" dirty="0" smtClean="0"/>
          </a:p>
          <a:p>
            <a:pPr algn="just"/>
            <a:r>
              <a:rPr lang="sr-Latn-RS" sz="2800" dirty="0" smtClean="0"/>
              <a:t>Annex V -</a:t>
            </a:r>
            <a:r>
              <a:rPr lang="en-US" sz="2800" dirty="0" smtClean="0"/>
              <a:t> Model Technical report</a:t>
            </a:r>
            <a:endParaRPr lang="sr-Latn-RS" sz="2800" dirty="0" smtClean="0"/>
          </a:p>
          <a:p>
            <a:pPr algn="just"/>
            <a:r>
              <a:rPr lang="sr-Latn-RS" sz="2800" dirty="0" smtClean="0"/>
              <a:t>Annex VI</a:t>
            </a:r>
            <a:r>
              <a:rPr lang="en-US" sz="2800" dirty="0" smtClean="0"/>
              <a:t> </a:t>
            </a:r>
            <a:r>
              <a:rPr lang="sr-Latn-RS" sz="2800" dirty="0" smtClean="0"/>
              <a:t>- </a:t>
            </a:r>
            <a:r>
              <a:rPr lang="en-US" sz="2800" dirty="0" smtClean="0"/>
              <a:t>Model Financial statement</a:t>
            </a:r>
            <a:endParaRPr lang="sr-Latn-RS" sz="2800" dirty="0" smtClean="0"/>
          </a:p>
          <a:p>
            <a:pPr algn="just"/>
            <a:r>
              <a:rPr lang="sr-Latn-RS" sz="2800" dirty="0" smtClean="0"/>
              <a:t>Annex VII -</a:t>
            </a:r>
            <a:r>
              <a:rPr lang="en-US" sz="2800" dirty="0" smtClean="0"/>
              <a:t> Guidance notes - Report of Factual Findings on the Final Financial Report - Type II</a:t>
            </a:r>
            <a:endParaRPr lang="en-US" sz="2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Partnership agreement</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sr-Latn-RS" sz="2300" dirty="0" smtClean="0"/>
              <a:t>A Partnership Agreement is a compulsory commitment that </a:t>
            </a:r>
            <a:r>
              <a:rPr lang="sr-Latn-RS" sz="2300" b="1" dirty="0" smtClean="0"/>
              <a:t>must be agreed and signed by each beneficiary organisation </a:t>
            </a:r>
            <a:r>
              <a:rPr lang="sr-Latn-RS" sz="2300" dirty="0" smtClean="0"/>
              <a:t>and </a:t>
            </a:r>
            <a:r>
              <a:rPr lang="sr-Latn-RS" sz="2300" b="1" dirty="0" smtClean="0"/>
              <a:t>should be consistent with </a:t>
            </a:r>
            <a:r>
              <a:rPr lang="sr-Latn-RS" sz="2300" dirty="0" smtClean="0"/>
              <a:t>the provisions as laid out in the </a:t>
            </a:r>
            <a:r>
              <a:rPr lang="sr-Latn-RS" sz="2300" b="1" dirty="0" smtClean="0"/>
              <a:t>Grant Agreement </a:t>
            </a:r>
            <a:r>
              <a:rPr lang="sr-Latn-RS" sz="2300" dirty="0" smtClean="0"/>
              <a:t>(and its annexes). </a:t>
            </a:r>
          </a:p>
          <a:p>
            <a:pPr algn="just"/>
            <a:r>
              <a:rPr lang="sr-Latn-RS" sz="2300" dirty="0" smtClean="0"/>
              <a:t>A copy of the Partnership Agreement will </a:t>
            </a:r>
            <a:r>
              <a:rPr lang="sr-Latn-RS" sz="2300" b="1" dirty="0" smtClean="0"/>
              <a:t>have to be provided to the Agency within 6 months of the signature of the Grant Agreement</a:t>
            </a:r>
            <a:r>
              <a:rPr lang="sr-Latn-RS" sz="2300" dirty="0" smtClean="0"/>
              <a:t>.</a:t>
            </a:r>
          </a:p>
          <a:p>
            <a:pPr algn="just"/>
            <a:r>
              <a:rPr lang="sr-Latn-RS" sz="2300" dirty="0" smtClean="0"/>
              <a:t>The Partnership Agreement </a:t>
            </a:r>
            <a:r>
              <a:rPr lang="sr-Latn-RS" sz="2300" b="1" dirty="0" smtClean="0"/>
              <a:t>must be signed by the legal representative</a:t>
            </a:r>
            <a:r>
              <a:rPr lang="sr-Latn-RS" sz="2300" dirty="0" smtClean="0"/>
              <a:t> of each of the beneficiary organisations.</a:t>
            </a:r>
            <a:r>
              <a:rPr lang="en-US" sz="2300" dirty="0" smtClean="0"/>
              <a:t> </a:t>
            </a:r>
            <a:endParaRPr lang="sr-Latn-RS" sz="2300" dirty="0" smtClean="0"/>
          </a:p>
          <a:p>
            <a:pPr algn="just"/>
            <a:r>
              <a:rPr lang="sr-Latn-RS" sz="2300" dirty="0" smtClean="0"/>
              <a:t>The Partnership Agreement can either be </a:t>
            </a:r>
            <a:r>
              <a:rPr lang="sr-Latn-RS" sz="2300" b="1" dirty="0" smtClean="0"/>
              <a:t>multilateral</a:t>
            </a:r>
            <a:r>
              <a:rPr lang="sr-Latn-RS" sz="2300" dirty="0" smtClean="0"/>
              <a:t> (single agreement signed by the coordinator and all the other beneficiary organisations) or </a:t>
            </a:r>
            <a:r>
              <a:rPr lang="sr-Latn-RS" sz="2300" b="1" dirty="0" smtClean="0"/>
              <a:t>bilateral</a:t>
            </a:r>
            <a:r>
              <a:rPr lang="sr-Latn-RS" sz="2300" dirty="0" smtClean="0"/>
              <a:t> (a different agreement signed between the coordinator and each beneficiary organisation).</a:t>
            </a:r>
            <a:endParaRPr lang="en-US" sz="23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579438"/>
          </a:xfrm>
        </p:spPr>
        <p:txBody>
          <a:bodyPr>
            <a:noAutofit/>
          </a:bodyPr>
          <a:lstStyle/>
          <a:p>
            <a:r>
              <a:rPr lang="sr-Latn-RS" sz="4000" b="1" dirty="0" smtClean="0">
                <a:solidFill>
                  <a:schemeClr val="tx2">
                    <a:lumMod val="60000"/>
                    <a:lumOff val="40000"/>
                  </a:schemeClr>
                </a:solidFill>
              </a:rPr>
              <a:t>Partnership agreement</a:t>
            </a:r>
            <a:endParaRPr lang="en-US" sz="4000" b="1" dirty="0">
              <a:solidFill>
                <a:schemeClr val="tx2">
                  <a:lumMod val="60000"/>
                  <a:lumOff val="40000"/>
                </a:schemeClr>
              </a:solidFill>
            </a:endParaRPr>
          </a:p>
        </p:txBody>
      </p:sp>
      <p:sp>
        <p:nvSpPr>
          <p:cNvPr id="3" name="Content Placeholder 2"/>
          <p:cNvSpPr>
            <a:spLocks noGrp="1"/>
          </p:cNvSpPr>
          <p:nvPr>
            <p:ph idx="1"/>
          </p:nvPr>
        </p:nvSpPr>
        <p:spPr/>
        <p:txBody>
          <a:bodyPr>
            <a:noAutofit/>
          </a:bodyPr>
          <a:lstStyle/>
          <a:p>
            <a:pPr algn="just"/>
            <a:r>
              <a:rPr lang="en-US" sz="2400" dirty="0" smtClean="0"/>
              <a:t>beneficiaries' rights and obligations </a:t>
            </a:r>
            <a:endParaRPr lang="sr-Latn-RS" sz="2400" dirty="0" smtClean="0"/>
          </a:p>
          <a:p>
            <a:pPr algn="just"/>
            <a:r>
              <a:rPr lang="en-US" sz="2400" dirty="0" smtClean="0"/>
              <a:t>beneficiaries' role and responsibilities </a:t>
            </a:r>
            <a:endParaRPr lang="sr-Latn-RS" sz="2400" dirty="0" smtClean="0"/>
          </a:p>
          <a:p>
            <a:pPr algn="just"/>
            <a:r>
              <a:rPr lang="en-US" sz="2400" dirty="0" smtClean="0"/>
              <a:t>management and governance modalities </a:t>
            </a:r>
            <a:endParaRPr lang="sr-Latn-RS" sz="2400" dirty="0" smtClean="0"/>
          </a:p>
          <a:p>
            <a:pPr algn="just"/>
            <a:r>
              <a:rPr lang="en-US" sz="2400" dirty="0" smtClean="0"/>
              <a:t>financial management and related rules </a:t>
            </a:r>
            <a:endParaRPr lang="sr-Latn-RS" sz="2400" dirty="0" smtClean="0"/>
          </a:p>
          <a:p>
            <a:pPr algn="just"/>
            <a:r>
              <a:rPr lang="en-US" sz="2400" dirty="0" smtClean="0"/>
              <a:t>reporting mechanisms </a:t>
            </a:r>
            <a:endParaRPr lang="sr-Latn-RS" sz="2400" dirty="0" smtClean="0"/>
          </a:p>
          <a:p>
            <a:pPr algn="just"/>
            <a:r>
              <a:rPr lang="en-US" sz="2400" dirty="0" smtClean="0"/>
              <a:t>conflict management mechanisms in case of problems or tasks/activities not properly implemented </a:t>
            </a:r>
            <a:endParaRPr lang="sr-Latn-RS" sz="2400" dirty="0" smtClean="0"/>
          </a:p>
          <a:p>
            <a:pPr algn="just"/>
            <a:r>
              <a:rPr lang="en-US" sz="2400" dirty="0" smtClean="0"/>
              <a:t>communication strategy (project website, dissemination and exploitation plan) </a:t>
            </a:r>
            <a:endParaRPr lang="sr-Latn-RS" sz="2400" dirty="0" smtClean="0"/>
          </a:p>
          <a:p>
            <a:pPr algn="just"/>
            <a:r>
              <a:rPr lang="en-US" sz="2400" dirty="0" smtClean="0"/>
              <a:t>sustainability strategy </a:t>
            </a:r>
            <a:endParaRPr lang="sr-Latn-RS" sz="2400" dirty="0" smtClean="0"/>
          </a:p>
          <a:p>
            <a:pPr algn="just"/>
            <a:r>
              <a:rPr lang="en-US" sz="2400" dirty="0" smtClean="0"/>
              <a:t>other relevant topic for the efficient implementation of the project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79438"/>
          </a:xfrm>
        </p:spPr>
        <p:txBody>
          <a:bodyPr>
            <a:noAutofit/>
          </a:bodyPr>
          <a:lstStyle/>
          <a:p>
            <a:r>
              <a:rPr lang="en-US" sz="3600" b="1" dirty="0" smtClean="0">
                <a:solidFill>
                  <a:schemeClr val="tx2">
                    <a:lumMod val="60000"/>
                    <a:lumOff val="40000"/>
                  </a:schemeClr>
                </a:solidFill>
              </a:rPr>
              <a:t>General obligations and role of the coordinator</a:t>
            </a:r>
            <a:endParaRPr lang="en-US" sz="3600" b="1" dirty="0">
              <a:solidFill>
                <a:schemeClr val="tx2">
                  <a:lumMod val="60000"/>
                  <a:lumOff val="40000"/>
                </a:schemeClr>
              </a:solidFill>
            </a:endParaRPr>
          </a:p>
        </p:txBody>
      </p:sp>
      <p:sp>
        <p:nvSpPr>
          <p:cNvPr id="3" name="Content Placeholder 2"/>
          <p:cNvSpPr>
            <a:spLocks noGrp="1"/>
          </p:cNvSpPr>
          <p:nvPr>
            <p:ph idx="1"/>
          </p:nvPr>
        </p:nvSpPr>
        <p:spPr>
          <a:xfrm>
            <a:off x="457200" y="1722437"/>
            <a:ext cx="8229600" cy="4525963"/>
          </a:xfrm>
        </p:spPr>
        <p:txBody>
          <a:bodyPr>
            <a:noAutofit/>
          </a:bodyPr>
          <a:lstStyle/>
          <a:p>
            <a:pPr lvl="0" algn="just"/>
            <a:r>
              <a:rPr lang="en-US" sz="2400" dirty="0" smtClean="0"/>
              <a:t>Monitor that the action is implemented in accordance with the </a:t>
            </a:r>
            <a:r>
              <a:rPr lang="sr-Latn-RS" sz="2400" dirty="0" smtClean="0"/>
              <a:t>Grant </a:t>
            </a:r>
            <a:r>
              <a:rPr lang="en-US" sz="2400" dirty="0" smtClean="0"/>
              <a:t>Agreement </a:t>
            </a:r>
            <a:endParaRPr lang="sr-Latn-RS" sz="2400" dirty="0" smtClean="0"/>
          </a:p>
          <a:p>
            <a:pPr lvl="0" algn="just"/>
            <a:r>
              <a:rPr lang="en-US" sz="2400" dirty="0" smtClean="0"/>
              <a:t>Be the intermediary for all communications between the beneficiaries and the Agency </a:t>
            </a:r>
            <a:endParaRPr lang="sr-Latn-RS" sz="2400" dirty="0" smtClean="0"/>
          </a:p>
          <a:p>
            <a:pPr lvl="0" algn="just"/>
            <a:r>
              <a:rPr lang="en-US" sz="2400" dirty="0" smtClean="0"/>
              <a:t>Immediately provide the Agency with the information related to any change of any of the beneficiaries or to any event likely to affect or delay the implementation of the action</a:t>
            </a:r>
            <a:endParaRPr lang="sr-Latn-RS" sz="2400" dirty="0" smtClean="0"/>
          </a:p>
          <a:p>
            <a:pPr lvl="0" algn="just"/>
            <a:r>
              <a:rPr lang="en-US" sz="2400" dirty="0" smtClean="0"/>
              <a:t>Bear responsibility for supplying documents and information to the Agency which may be required </a:t>
            </a:r>
            <a:endParaRPr lang="sr-Latn-RS" sz="2400" dirty="0" smtClean="0"/>
          </a:p>
          <a:p>
            <a:pPr lvl="0" algn="just"/>
            <a:r>
              <a:rPr lang="sr-Latn-RS" sz="2400" dirty="0" smtClean="0"/>
              <a:t>W</a:t>
            </a:r>
            <a:r>
              <a:rPr lang="en-US" sz="2400" dirty="0" smtClean="0"/>
              <a:t>here information is required from the other beneficiaries, the coordinator shall bear responsibility for obtaining and verifying this information before passing it on to the Agency </a:t>
            </a:r>
            <a:endParaRPr lang="sr-Latn-R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79438"/>
          </a:xfrm>
        </p:spPr>
        <p:txBody>
          <a:bodyPr>
            <a:noAutofit/>
          </a:bodyPr>
          <a:lstStyle/>
          <a:p>
            <a:r>
              <a:rPr lang="en-US" sz="3600" b="1" dirty="0" smtClean="0">
                <a:solidFill>
                  <a:schemeClr val="tx2">
                    <a:lumMod val="60000"/>
                    <a:lumOff val="40000"/>
                  </a:schemeClr>
                </a:solidFill>
              </a:rPr>
              <a:t>General obligations and role of the coordinator</a:t>
            </a:r>
            <a:endParaRPr lang="en-US" sz="3600" b="1" dirty="0">
              <a:solidFill>
                <a:schemeClr val="tx2">
                  <a:lumMod val="60000"/>
                  <a:lumOff val="40000"/>
                </a:schemeClr>
              </a:solidFill>
            </a:endParaRPr>
          </a:p>
        </p:txBody>
      </p:sp>
      <p:sp>
        <p:nvSpPr>
          <p:cNvPr id="3" name="Content Placeholder 2"/>
          <p:cNvSpPr>
            <a:spLocks noGrp="1"/>
          </p:cNvSpPr>
          <p:nvPr>
            <p:ph idx="1"/>
          </p:nvPr>
        </p:nvSpPr>
        <p:spPr>
          <a:xfrm>
            <a:off x="457200" y="1798637"/>
            <a:ext cx="8229600" cy="4525963"/>
          </a:xfrm>
        </p:spPr>
        <p:txBody>
          <a:bodyPr>
            <a:noAutofit/>
          </a:bodyPr>
          <a:lstStyle/>
          <a:p>
            <a:pPr lvl="0" algn="just"/>
            <a:r>
              <a:rPr lang="sr-Latn-RS" sz="2400" dirty="0" smtClean="0"/>
              <a:t>M</a:t>
            </a:r>
            <a:r>
              <a:rPr lang="en-US" sz="2400" dirty="0" err="1" smtClean="0"/>
              <a:t>ake</a:t>
            </a:r>
            <a:r>
              <a:rPr lang="en-US" sz="2400" dirty="0" smtClean="0"/>
              <a:t> the appropriate arrangements for providing any financial guarantees under the Agreements </a:t>
            </a:r>
            <a:endParaRPr lang="sr-Latn-RS" sz="2400" dirty="0" smtClean="0"/>
          </a:p>
          <a:p>
            <a:pPr lvl="0" algn="just"/>
            <a:r>
              <a:rPr lang="sr-Latn-RS" sz="2400" dirty="0" smtClean="0"/>
              <a:t>E</a:t>
            </a:r>
            <a:r>
              <a:rPr lang="en-US" sz="2400" dirty="0" err="1" smtClean="0"/>
              <a:t>stablish</a:t>
            </a:r>
            <a:r>
              <a:rPr lang="en-US" sz="2400" dirty="0" smtClean="0"/>
              <a:t> the requests for payment in accordance with the Agreement</a:t>
            </a:r>
            <a:endParaRPr lang="sr-Latn-RS" sz="2400" dirty="0" smtClean="0"/>
          </a:p>
          <a:p>
            <a:pPr lvl="0" algn="just"/>
            <a:r>
              <a:rPr lang="sr-Latn-RS" sz="2400" dirty="0" smtClean="0"/>
              <a:t>E</a:t>
            </a:r>
            <a:r>
              <a:rPr lang="en-US" sz="2400" dirty="0" err="1" smtClean="0"/>
              <a:t>nsure</a:t>
            </a:r>
            <a:r>
              <a:rPr lang="en-US" sz="2400" dirty="0" smtClean="0"/>
              <a:t> that the appropriate payments are made to the other beneficiaries without unjustified delay</a:t>
            </a:r>
            <a:endParaRPr lang="sr-Latn-RS" sz="2400" dirty="0" smtClean="0"/>
          </a:p>
          <a:p>
            <a:pPr lvl="0" algn="just"/>
            <a:r>
              <a:rPr lang="sr-Latn-RS" sz="2400" dirty="0" smtClean="0"/>
              <a:t>B</a:t>
            </a:r>
            <a:r>
              <a:rPr lang="en-US" sz="2400" dirty="0" smtClean="0"/>
              <a:t>ear responsibility for providing all the necessary documents in the event of checks and audits initiated before the payment of the balance, and in the event of evaluation </a:t>
            </a:r>
            <a:endParaRPr lang="sr-Latn-RS" sz="2400" dirty="0" smtClean="0"/>
          </a:p>
          <a:p>
            <a:pPr lvl="0" algn="just"/>
            <a:r>
              <a:rPr lang="sr-Latn-RS" sz="2400" dirty="0" smtClean="0"/>
              <a:t>T</a:t>
            </a:r>
            <a:r>
              <a:rPr lang="en-US" sz="2400" dirty="0" err="1" smtClean="0"/>
              <a:t>ransfer</a:t>
            </a:r>
            <a:r>
              <a:rPr lang="en-US" sz="2400" dirty="0" smtClean="0"/>
              <a:t> to all beneficiaries, without delay, document</a:t>
            </a:r>
            <a:r>
              <a:rPr lang="sr-Latn-RS" sz="2400" dirty="0" smtClean="0"/>
              <a:t>(s)</a:t>
            </a:r>
            <a:r>
              <a:rPr lang="en-US" sz="2400" dirty="0" smtClean="0"/>
              <a:t> relating to the action or the grant.</a:t>
            </a: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79438"/>
          </a:xfrm>
        </p:spPr>
        <p:txBody>
          <a:bodyPr>
            <a:noAutofit/>
          </a:bodyPr>
          <a:lstStyle/>
          <a:p>
            <a:r>
              <a:rPr lang="en-US" sz="3600" b="1" dirty="0" smtClean="0">
                <a:solidFill>
                  <a:schemeClr val="tx2">
                    <a:lumMod val="60000"/>
                    <a:lumOff val="40000"/>
                  </a:schemeClr>
                </a:solidFill>
              </a:rPr>
              <a:t>General obligations and role of the </a:t>
            </a:r>
            <a:r>
              <a:rPr lang="sr-Latn-RS" sz="3600" b="1" dirty="0" smtClean="0">
                <a:solidFill>
                  <a:schemeClr val="tx2">
                    <a:lumMod val="60000"/>
                    <a:lumOff val="40000"/>
                  </a:schemeClr>
                </a:solidFill>
              </a:rPr>
              <a:t>beneficiaries</a:t>
            </a:r>
            <a:endParaRPr lang="en-US" sz="3600" b="1" dirty="0">
              <a:solidFill>
                <a:schemeClr val="tx2">
                  <a:lumMod val="60000"/>
                  <a:lumOff val="40000"/>
                </a:schemeClr>
              </a:solidFill>
            </a:endParaRPr>
          </a:p>
        </p:txBody>
      </p:sp>
      <p:sp>
        <p:nvSpPr>
          <p:cNvPr id="3" name="Content Placeholder 2"/>
          <p:cNvSpPr>
            <a:spLocks noGrp="1"/>
          </p:cNvSpPr>
          <p:nvPr>
            <p:ph idx="1"/>
          </p:nvPr>
        </p:nvSpPr>
        <p:spPr>
          <a:xfrm>
            <a:off x="457200" y="1798637"/>
            <a:ext cx="8229600" cy="4525963"/>
          </a:xfrm>
        </p:spPr>
        <p:txBody>
          <a:bodyPr>
            <a:noAutofit/>
          </a:bodyPr>
          <a:lstStyle/>
          <a:p>
            <a:pPr lvl="0" algn="just"/>
            <a:r>
              <a:rPr lang="en-US" sz="2400" dirty="0" smtClean="0"/>
              <a:t>Be jointly and severally responsible for carrying out the action in accordance with the Agreement </a:t>
            </a:r>
            <a:endParaRPr lang="sr-Latn-RS" sz="2400" dirty="0" smtClean="0"/>
          </a:p>
          <a:p>
            <a:pPr lvl="0" algn="just"/>
            <a:r>
              <a:rPr lang="en-US" sz="2400" dirty="0" smtClean="0"/>
              <a:t>Be responsible for complying with any legal obligations incumbent on them jointly or individually </a:t>
            </a:r>
            <a:endParaRPr lang="sr-Latn-RS" sz="2400" dirty="0" smtClean="0"/>
          </a:p>
          <a:p>
            <a:pPr lvl="0" algn="just"/>
            <a:r>
              <a:rPr lang="en-US" sz="2400" dirty="0" smtClean="0"/>
              <a:t>Make proper internal arrangements for the proper implementation of the action </a:t>
            </a:r>
            <a:endParaRPr lang="sr-Latn-RS" sz="2400" dirty="0" smtClean="0"/>
          </a:p>
          <a:p>
            <a:pPr lvl="0" algn="just"/>
            <a:r>
              <a:rPr lang="en-US" sz="2400" dirty="0" smtClean="0"/>
              <a:t>Inform immediately the coordinator of any change likely to affect the delay in implementation, or any other change in name, address, or any legal, financial, technical, </a:t>
            </a:r>
            <a:r>
              <a:rPr lang="en-US" sz="2400" dirty="0" err="1" smtClean="0"/>
              <a:t>organisational</a:t>
            </a:r>
            <a:r>
              <a:rPr lang="en-US" sz="2400" dirty="0" smtClean="0"/>
              <a:t> or ownership situation</a:t>
            </a:r>
            <a:endParaRPr lang="sr-Latn-RS" sz="2400"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579438"/>
          </a:xfrm>
        </p:spPr>
        <p:txBody>
          <a:bodyPr>
            <a:noAutofit/>
          </a:bodyPr>
          <a:lstStyle/>
          <a:p>
            <a:r>
              <a:rPr lang="en-US" sz="3600" b="1" dirty="0" smtClean="0">
                <a:solidFill>
                  <a:schemeClr val="tx2">
                    <a:lumMod val="60000"/>
                    <a:lumOff val="40000"/>
                  </a:schemeClr>
                </a:solidFill>
              </a:rPr>
              <a:t>General obligations and role of the </a:t>
            </a:r>
            <a:r>
              <a:rPr lang="sr-Latn-RS" sz="3600" b="1" dirty="0" smtClean="0">
                <a:solidFill>
                  <a:schemeClr val="tx2">
                    <a:lumMod val="60000"/>
                    <a:lumOff val="40000"/>
                  </a:schemeClr>
                </a:solidFill>
              </a:rPr>
              <a:t>beneficiaries</a:t>
            </a:r>
            <a:endParaRPr lang="en-US" sz="3600" b="1" dirty="0">
              <a:solidFill>
                <a:schemeClr val="tx2">
                  <a:lumMod val="60000"/>
                  <a:lumOff val="40000"/>
                </a:schemeClr>
              </a:solidFill>
            </a:endParaRPr>
          </a:p>
        </p:txBody>
      </p:sp>
      <p:sp>
        <p:nvSpPr>
          <p:cNvPr id="3" name="Content Placeholder 2"/>
          <p:cNvSpPr>
            <a:spLocks noGrp="1"/>
          </p:cNvSpPr>
          <p:nvPr>
            <p:ph idx="1"/>
          </p:nvPr>
        </p:nvSpPr>
        <p:spPr>
          <a:xfrm>
            <a:off x="457200" y="1798637"/>
            <a:ext cx="8229600" cy="4525963"/>
          </a:xfrm>
        </p:spPr>
        <p:txBody>
          <a:bodyPr>
            <a:noAutofit/>
          </a:bodyPr>
          <a:lstStyle/>
          <a:p>
            <a:pPr lvl="0" algn="just"/>
            <a:r>
              <a:rPr lang="en-US" sz="2400" dirty="0" smtClean="0"/>
              <a:t>Submit in due time to the coordinator: the data needed to drew up records, financial statements or other documents; all necessary documents in the events of audits, checks or evaluation; and any other information to be provided to the Agency</a:t>
            </a:r>
            <a:endParaRPr lang="sr-Latn-RS" sz="2400" dirty="0" smtClean="0"/>
          </a:p>
          <a:p>
            <a:pPr lvl="0" algn="just"/>
            <a:r>
              <a:rPr lang="en-US" sz="2400" dirty="0" smtClean="0">
                <a:solidFill>
                  <a:schemeClr val="tx2">
                    <a:lumMod val="75000"/>
                  </a:schemeClr>
                </a:solidFill>
              </a:rPr>
              <a:t>All partners including the Coordinator are responsible for promoting the fact that financing is provided from the European Union funds in the framework of the Erasmus+ </a:t>
            </a:r>
            <a:r>
              <a:rPr lang="en-US" sz="2400" dirty="0" err="1" smtClean="0">
                <a:solidFill>
                  <a:schemeClr val="tx2">
                    <a:lumMod val="75000"/>
                  </a:schemeClr>
                </a:solidFill>
              </a:rPr>
              <a:t>programme</a:t>
            </a:r>
            <a:r>
              <a:rPr lang="en-US" sz="2400" dirty="0" smtClean="0">
                <a:solidFill>
                  <a:schemeClr val="tx2">
                    <a:lumMod val="75000"/>
                  </a:schemeClr>
                </a:solidFill>
              </a:rPr>
              <a:t>.</a:t>
            </a:r>
            <a:endParaRPr lang="sr-Latn-RS" sz="2400" dirty="0" smtClean="0">
              <a:solidFill>
                <a:schemeClr val="tx2">
                  <a:lumMod val="75000"/>
                </a:schemeClr>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
        <p:nvSpPr>
          <p:cNvPr id="7" name="Title 1"/>
          <p:cNvSpPr txBox="1">
            <a:spLocks/>
          </p:cNvSpPr>
          <p:nvPr/>
        </p:nvSpPr>
        <p:spPr>
          <a:xfrm>
            <a:off x="1981200" y="152400"/>
            <a:ext cx="5562600" cy="380999"/>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400" dirty="0" smtClean="0">
                <a:solidFill>
                  <a:srgbClr val="002060"/>
                </a:solidFill>
                <a:latin typeface="Book Antiqua" panose="02040602050305030304" pitchFamily="18" charset="0"/>
              </a:rPr>
              <a:t>Development of master curricula for natural disasters risk management in Western Balkan countries</a:t>
            </a:r>
            <a:endParaRPr lang="bs-Latn-BA" sz="1400" dirty="0">
              <a:solidFill>
                <a:srgbClr val="002060"/>
              </a:solidFill>
              <a:latin typeface="Book Antiqua" panose="02040602050305030304" pitchFamily="18" charset="0"/>
            </a:endParaRPr>
          </a:p>
        </p:txBody>
      </p:sp>
      <p:cxnSp>
        <p:nvCxnSpPr>
          <p:cNvPr id="8" name="Straight Connector 7"/>
          <p:cNvCxnSpPr/>
          <p:nvPr/>
        </p:nvCxnSpPr>
        <p:spPr>
          <a:xfrm>
            <a:off x="0" y="723900"/>
            <a:ext cx="9144000" cy="0"/>
          </a:xfrm>
          <a:prstGeom prst="line">
            <a:avLst/>
          </a:prstGeom>
          <a:ln w="25400">
            <a:solidFill>
              <a:schemeClr val="accent1"/>
            </a:solidFill>
          </a:ln>
        </p:spPr>
        <p:style>
          <a:lnRef idx="1">
            <a:schemeClr val="accent1"/>
          </a:lnRef>
          <a:fillRef idx="0">
            <a:schemeClr val="accent1"/>
          </a:fillRef>
          <a:effectRef idx="0">
            <a:schemeClr val="accent1"/>
          </a:effectRef>
          <a:fontRef idx="minor">
            <a:schemeClr val="tx1"/>
          </a:fontRef>
        </p:style>
      </p:cxnSp>
      <p:pic>
        <p:nvPicPr>
          <p:cNvPr id="11" name="Picture 10" descr="final_color.jpg"/>
          <p:cNvPicPr>
            <a:picLocks noChangeAspect="1"/>
          </p:cNvPicPr>
          <p:nvPr/>
        </p:nvPicPr>
        <p:blipFill>
          <a:blip r:embed="rId2" cstate="print"/>
          <a:stretch>
            <a:fillRect/>
          </a:stretch>
        </p:blipFill>
        <p:spPr>
          <a:xfrm>
            <a:off x="0" y="0"/>
            <a:ext cx="1447800" cy="685800"/>
          </a:xfrm>
          <a:prstGeom prst="rect">
            <a:avLst/>
          </a:prstGeom>
        </p:spPr>
      </p:pic>
      <p:pic>
        <p:nvPicPr>
          <p:cNvPr id="12" name="Picture 11" descr="eu_flag_co_funded_pos_[rgb]_right.jpg"/>
          <p:cNvPicPr/>
          <p:nvPr/>
        </p:nvPicPr>
        <p:blipFill>
          <a:blip r:embed="rId3" cstate="print"/>
          <a:stretch>
            <a:fillRect/>
          </a:stretch>
        </p:blipFill>
        <p:spPr>
          <a:xfrm>
            <a:off x="7467600" y="152400"/>
            <a:ext cx="1676400" cy="409575"/>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254</TotalTime>
  <Words>1749</Words>
  <Application>Microsoft Office PowerPoint</Application>
  <PresentationFormat>On-screen Show (4:3)</PresentationFormat>
  <Paragraphs>159</Paragraphs>
  <Slides>17</Slides>
  <Notes>0</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Office Theme</vt:lpstr>
      <vt:lpstr>Development of master curricula for natural disasters risk management in Western Balkan countries</vt:lpstr>
      <vt:lpstr>Documents and guidelines</vt:lpstr>
      <vt:lpstr>Grant agreement</vt:lpstr>
      <vt:lpstr>Partnership agreement</vt:lpstr>
      <vt:lpstr>Partnership agreement</vt:lpstr>
      <vt:lpstr>General obligations and role of the coordinator</vt:lpstr>
      <vt:lpstr>General obligations and role of the coordinator</vt:lpstr>
      <vt:lpstr>General obligations and role of the beneficiaries</vt:lpstr>
      <vt:lpstr>General obligations and role of the beneficiaries</vt:lpstr>
      <vt:lpstr>Financial Management</vt:lpstr>
      <vt:lpstr>Reporting obligations/modalities </vt:lpstr>
      <vt:lpstr>Progress report on the implementation of the action</vt:lpstr>
      <vt:lpstr>Request for the second pre-financing  </vt:lpstr>
      <vt:lpstr>Final report</vt:lpstr>
      <vt:lpstr>Reports</vt:lpstr>
      <vt:lpstr>Project management tasks</vt:lpstr>
      <vt:lpstr>WP8 activities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Development of master curricula for natural disasters risk management in Western Balkan countries</dc:title>
  <dc:creator>Milan</dc:creator>
  <cp:lastModifiedBy>Milan</cp:lastModifiedBy>
  <cp:revision>51</cp:revision>
  <dcterms:created xsi:type="dcterms:W3CDTF">2006-08-16T00:00:00Z</dcterms:created>
  <dcterms:modified xsi:type="dcterms:W3CDTF">2016-12-14T23:08:08Z</dcterms:modified>
</cp:coreProperties>
</file>